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9144000"/>
  <p:notesSz cx="6858000" cy="9144000"/>
  <p:embeddedFontLst>
    <p:embeddedFont>
      <p:font typeface="Roboto"/>
      <p:regular r:id="rId48"/>
      <p:bold r:id="rId49"/>
      <p:italic r:id="rId50"/>
      <p:boldItalic r:id="rId51"/>
    </p:embeddedFont>
    <p:embeddedFont>
      <p:font typeface="Garamon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32">
          <p15:clr>
            <a:srgbClr val="A4A3A4"/>
          </p15:clr>
        </p15:guide>
        <p15:guide id="2" pos="242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56" roundtripDataSignature="AMtx7mjp3mGmSU0CmdxytIzFiK8WN5sE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32" orient="horz"/>
        <p:guide pos="2426"/>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Garamond-bold.fntdata"/><Relationship Id="rId52" Type="http://schemas.openxmlformats.org/officeDocument/2006/relationships/font" Target="fonts/Garamond-regular.fntdata"/><Relationship Id="rId11" Type="http://schemas.openxmlformats.org/officeDocument/2006/relationships/slide" Target="slides/slide6.xml"/><Relationship Id="rId55" Type="http://schemas.openxmlformats.org/officeDocument/2006/relationships/font" Target="fonts/Garamond-boldItalic.fntdata"/><Relationship Id="rId10" Type="http://schemas.openxmlformats.org/officeDocument/2006/relationships/slide" Target="slides/slide5.xml"/><Relationship Id="rId54" Type="http://schemas.openxmlformats.org/officeDocument/2006/relationships/font" Target="fonts/Garamond-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251346e3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7251346e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267fb2e50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7267fb2e5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267fb2e50_3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7267fb2e50_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f3df53195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7f3df53195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p:txBody>
      </p:sp>
      <p:sp>
        <p:nvSpPr>
          <p:cNvPr id="297" name="Google Shape;29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
        <p:nvSpPr>
          <p:cNvPr id="298" name="Google Shape;298;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pt-BR"/>
              <a:t>www.inbrainlab.com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6" name="Google Shape;31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9" name="Google Shape;36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 </a:t>
            </a:r>
            <a:endParaRPr/>
          </a:p>
        </p:txBody>
      </p:sp>
      <p:sp>
        <p:nvSpPr>
          <p:cNvPr id="438" name="Google Shape;43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7" name="Google Shape;45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80" name="Google Shape;48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0" name="Google Shape;50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1cd2d0ad0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9" name="Google Shape;519;g71cd2d0ad0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We chose faces, places, tools and body parts as the four categories of stimuli because of evidence that these stimuli reliably engage distinct cortical regions.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pt-BR"/>
              <a:t>phase I of the HCP involved a broad array of pilot testing for pulse sequences, hardware, software and task paradigms (both in and out of the scanner). During this pilot testing, we optimized the length and design of the tasks, compared different paradigms for assessing similar functions and brain networks, and examined the degree of unique brain coverage provided by the different tasks.</a:t>
            </a:r>
            <a:endParaRPr/>
          </a:p>
        </p:txBody>
      </p:sp>
      <p:sp>
        <p:nvSpPr>
          <p:cNvPr id="539" name="Google Shape;53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558" name="Google Shape;55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8" name="Google Shape;57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1cd2d0ad0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71cd2d0ad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7" name="Google Shape;59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17" name="Google Shape;61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7" name="Google Shape;63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7" name="Google Shape;65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676" name="Google Shape;67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695" name="Google Shape;69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715" name="Google Shape;71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734" name="Google Shape;73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755" name="Google Shape;75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775" name="Google Shape;77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27e14f89e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727e14f89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794" name="Google Shape;7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de5a71619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pt-BR"/>
              <a:t>https://www.nature.com/articles/s41598-019-42090-4</a:t>
            </a:r>
            <a:endParaRPr/>
          </a:p>
        </p:txBody>
      </p:sp>
      <p:sp>
        <p:nvSpPr>
          <p:cNvPr id="815" name="Google Shape;815;g1de5a71619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4" name="Google Shape;83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27e14f89e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727e14f89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1cd2d0ad0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71cd2d0ad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1cd2d0ad0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71cd2d0ad0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21345862b_0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721345862b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3" name="Shape 63"/>
        <p:cNvGrpSpPr/>
        <p:nvPr/>
      </p:nvGrpSpPr>
      <p:grpSpPr>
        <a:xfrm>
          <a:off x="0" y="0"/>
          <a:ext cx="0" cy="0"/>
          <a:chOff x="0" y="0"/>
          <a:chExt cx="0" cy="0"/>
        </a:xfrm>
      </p:grpSpPr>
      <p:sp>
        <p:nvSpPr>
          <p:cNvPr id="64" name="Google Shape;64;p1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1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6" name="Google Shape;66;p1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7" name="Google Shape;6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0" name="Shape 70"/>
        <p:cNvGrpSpPr/>
        <p:nvPr/>
      </p:nvGrpSpPr>
      <p:grpSpPr>
        <a:xfrm>
          <a:off x="0" y="0"/>
          <a:ext cx="0" cy="0"/>
          <a:chOff x="0" y="0"/>
          <a:chExt cx="0" cy="0"/>
        </a:xfrm>
      </p:grpSpPr>
      <p:sp>
        <p:nvSpPr>
          <p:cNvPr id="71" name="Google Shape;71;p1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15"/>
          <p:cNvSpPr/>
          <p:nvPr>
            <p:ph idx="2" type="pic"/>
          </p:nvPr>
        </p:nvSpPr>
        <p:spPr>
          <a:xfrm>
            <a:off x="1792288" y="612775"/>
            <a:ext cx="5486400" cy="4114800"/>
          </a:xfrm>
          <a:prstGeom prst="rect">
            <a:avLst/>
          </a:prstGeom>
          <a:noFill/>
          <a:ln>
            <a:noFill/>
          </a:ln>
        </p:spPr>
      </p:sp>
      <p:sp>
        <p:nvSpPr>
          <p:cNvPr id="73" name="Google Shape;73;p1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4" name="Google Shape;7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7" name="Shape 77"/>
        <p:cNvGrpSpPr/>
        <p:nvPr/>
      </p:nvGrpSpPr>
      <p:grpSpPr>
        <a:xfrm>
          <a:off x="0" y="0"/>
          <a:ext cx="0" cy="0"/>
          <a:chOff x="0" y="0"/>
          <a:chExt cx="0" cy="0"/>
        </a:xfrm>
      </p:grpSpPr>
      <p:sp>
        <p:nvSpPr>
          <p:cNvPr id="78" name="Google Shape;7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1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3" name="Shape 83"/>
        <p:cNvGrpSpPr/>
        <p:nvPr/>
      </p:nvGrpSpPr>
      <p:grpSpPr>
        <a:xfrm>
          <a:off x="0" y="0"/>
          <a:ext cx="0" cy="0"/>
          <a:chOff x="0" y="0"/>
          <a:chExt cx="0" cy="0"/>
        </a:xfrm>
      </p:grpSpPr>
      <p:sp>
        <p:nvSpPr>
          <p:cNvPr id="84" name="Google Shape;84;p1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1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6" name="Google Shape;8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4"/>
          <p:cNvSpPr txBox="1"/>
          <p:nvPr>
            <p:ph type="title"/>
          </p:nvPr>
        </p:nvSpPr>
        <p:spPr>
          <a:xfrm>
            <a:off x="311700" y="593367"/>
            <a:ext cx="8520600" cy="763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3" name="Google Shape;23;p4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4" name="Google Shape;24;p44"/>
          <p:cNvSpPr txBox="1"/>
          <p:nvPr>
            <p:ph idx="12" type="sldNum"/>
          </p:nvPr>
        </p:nvSpPr>
        <p:spPr>
          <a:xfrm>
            <a:off x="8472458" y="6217623"/>
            <a:ext cx="5487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5"/>
          <p:cNvSpPr txBox="1"/>
          <p:nvPr>
            <p:ph type="title"/>
          </p:nvPr>
        </p:nvSpPr>
        <p:spPr>
          <a:xfrm>
            <a:off x="311700" y="2867800"/>
            <a:ext cx="85206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45"/>
          <p:cNvSpPr txBox="1"/>
          <p:nvPr>
            <p:ph idx="12" type="sldNum"/>
          </p:nvPr>
        </p:nvSpPr>
        <p:spPr>
          <a:xfrm>
            <a:off x="8472458" y="6217623"/>
            <a:ext cx="5487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786813" y="6643688"/>
            <a:ext cx="357187" cy="214312"/>
          </a:xfrm>
          <a:prstGeom prst="rect">
            <a:avLst/>
          </a:prstGeom>
          <a:noFill/>
          <a:ln>
            <a:noFill/>
          </a:ln>
        </p:spPr>
        <p:txBody>
          <a:bodyPr anchorCtr="1" anchor="ctr"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0" name="Shape 30"/>
        <p:cNvGrpSpPr/>
        <p:nvPr/>
      </p:nvGrpSpPr>
      <p:grpSpPr>
        <a:xfrm>
          <a:off x="0" y="0"/>
          <a:ext cx="0" cy="0"/>
          <a:chOff x="0" y="0"/>
          <a:chExt cx="0" cy="0"/>
        </a:xfrm>
      </p:grpSpPr>
      <p:sp>
        <p:nvSpPr>
          <p:cNvPr id="31" name="Google Shape;3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 name="Google Shape;32;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p:cSld name="SECTION_HEADER 2">
    <p:spTree>
      <p:nvGrpSpPr>
        <p:cNvPr id="36" name="Shape 36"/>
        <p:cNvGrpSpPr/>
        <p:nvPr/>
      </p:nvGrpSpPr>
      <p:grpSpPr>
        <a:xfrm>
          <a:off x="0" y="0"/>
          <a:ext cx="0" cy="0"/>
          <a:chOff x="0" y="0"/>
          <a:chExt cx="0" cy="0"/>
        </a:xfrm>
      </p:grpSpPr>
      <p:sp>
        <p:nvSpPr>
          <p:cNvPr id="37" name="Google Shape;37;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9" name="Google Shape;3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2" name="Shape 42"/>
        <p:cNvGrpSpPr/>
        <p:nvPr/>
      </p:nvGrpSpPr>
      <p:grpSpPr>
        <a:xfrm>
          <a:off x="0" y="0"/>
          <a:ext cx="0" cy="0"/>
          <a:chOff x="0" y="0"/>
          <a:chExt cx="0" cy="0"/>
        </a:xfrm>
      </p:grpSpPr>
      <p:sp>
        <p:nvSpPr>
          <p:cNvPr id="43" name="Google Shape;4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5" name="Google Shape;45;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6" name="Google Shape;4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9" name="Shape 49"/>
        <p:cNvGrpSpPr/>
        <p:nvPr/>
      </p:nvGrpSpPr>
      <p:grpSpPr>
        <a:xfrm>
          <a:off x="0" y="0"/>
          <a:ext cx="0" cy="0"/>
          <a:chOff x="0" y="0"/>
          <a:chExt cx="0" cy="0"/>
        </a:xfrm>
      </p:grpSpPr>
      <p:sp>
        <p:nvSpPr>
          <p:cNvPr id="50" name="Google Shape;5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4" name="Google Shape;54;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5" name="Google Shape;55;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8" name="Shape 58"/>
        <p:cNvGrpSpPr/>
        <p:nvPr/>
      </p:nvGrpSpPr>
      <p:grpSpPr>
        <a:xfrm>
          <a:off x="0" y="0"/>
          <a:ext cx="0" cy="0"/>
          <a:chOff x="0" y="0"/>
          <a:chExt cx="0" cy="0"/>
        </a:xfrm>
      </p:grpSpPr>
      <p:sp>
        <p:nvSpPr>
          <p:cNvPr id="59" name="Google Shape;5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andysbrainbook.readthedocs.io/en/latest/FunctionalConnectivity/CONN_Overview.html?highlight=conn" TargetMode="External"/><Relationship Id="rId4" Type="http://schemas.openxmlformats.org/officeDocument/2006/relationships/hyperlink" Target="https://web.conn-toolbox.org/" TargetMode="External"/><Relationship Id="rId5" Type="http://schemas.openxmlformats.org/officeDocument/2006/relationships/image" Target="../media/image6.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2.jpg"/><Relationship Id="rId6" Type="http://schemas.openxmlformats.org/officeDocument/2006/relationships/image" Target="../media/image12.jpg"/><Relationship Id="rId7"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7.jpg"/><Relationship Id="rId6"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8.jpg"/><Relationship Id="rId6"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6.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ctrTitle"/>
          </p:nvPr>
        </p:nvSpPr>
        <p:spPr>
          <a:xfrm>
            <a:off x="311708" y="1601825"/>
            <a:ext cx="8520600" cy="2052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35353"/>
              <a:buNone/>
            </a:pPr>
            <a:r>
              <a:rPr lang="pt-BR"/>
              <a:t>Imagem por Ressonância Magnética Funcional: pré-processamento e análise</a:t>
            </a:r>
            <a:endParaRPr/>
          </a:p>
        </p:txBody>
      </p:sp>
      <p:sp>
        <p:nvSpPr>
          <p:cNvPr id="94" name="Google Shape;94;p2"/>
          <p:cNvSpPr txBox="1"/>
          <p:nvPr>
            <p:ph idx="1" type="subTitle"/>
          </p:nvPr>
        </p:nvSpPr>
        <p:spPr>
          <a:xfrm>
            <a:off x="311700" y="369137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200"/>
              <a:buNone/>
            </a:pPr>
            <a:r>
              <a:rPr lang="pt-BR"/>
              <a:t>Erick Almeida e André Lamparelli</a:t>
            </a:r>
            <a:endParaRPr/>
          </a:p>
        </p:txBody>
      </p:sp>
      <p:grpSp>
        <p:nvGrpSpPr>
          <p:cNvPr id="95" name="Google Shape;95;p2"/>
          <p:cNvGrpSpPr/>
          <p:nvPr/>
        </p:nvGrpSpPr>
        <p:grpSpPr>
          <a:xfrm>
            <a:off x="-129" y="6561297"/>
            <a:ext cx="9143944" cy="309570"/>
            <a:chOff x="5981104" y="6560015"/>
            <a:chExt cx="3162900" cy="309570"/>
          </a:xfrm>
        </p:grpSpPr>
        <p:sp>
          <p:nvSpPr>
            <p:cNvPr id="96" name="Google Shape;96;p2"/>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2"/>
          <p:cNvGrpSpPr/>
          <p:nvPr/>
        </p:nvGrpSpPr>
        <p:grpSpPr>
          <a:xfrm flipH="1" rot="10800000">
            <a:off x="-129" y="-9612"/>
            <a:ext cx="9143944" cy="887464"/>
            <a:chOff x="5981104" y="5982185"/>
            <a:chExt cx="3162900" cy="887464"/>
          </a:xfrm>
        </p:grpSpPr>
        <p:sp>
          <p:nvSpPr>
            <p:cNvPr id="100" name="Google Shape;100;p2"/>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3" name="Google Shape;103;p2"/>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104" name="Google Shape;104;p2"/>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7251346e30_0_0"/>
          <p:cNvSpPr txBox="1"/>
          <p:nvPr>
            <p:ph type="title"/>
          </p:nvPr>
        </p:nvSpPr>
        <p:spPr>
          <a:xfrm>
            <a:off x="311700" y="171890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pt-BR"/>
              <a:t>HANDS-ON!</a:t>
            </a:r>
            <a:endParaRPr/>
          </a:p>
        </p:txBody>
      </p:sp>
      <p:pic>
        <p:nvPicPr>
          <p:cNvPr id="244" name="Google Shape;244;g7251346e30_0_0"/>
          <p:cNvPicPr preferRelativeResize="0"/>
          <p:nvPr/>
        </p:nvPicPr>
        <p:blipFill rotWithShape="1">
          <a:blip r:embed="rId3">
            <a:alphaModFix/>
          </a:blip>
          <a:srcRect b="0" l="0" r="0" t="0"/>
          <a:stretch/>
        </p:blipFill>
        <p:spPr>
          <a:xfrm>
            <a:off x="2386014" y="3061175"/>
            <a:ext cx="4371975" cy="23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7267fb2e50_1_16"/>
          <p:cNvSpPr txBox="1"/>
          <p:nvPr>
            <p:ph type="title"/>
          </p:nvPr>
        </p:nvSpPr>
        <p:spPr>
          <a:xfrm>
            <a:off x="311700" y="1302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Apêndice</a:t>
            </a:r>
            <a:endParaRPr/>
          </a:p>
        </p:txBody>
      </p:sp>
      <p:pic>
        <p:nvPicPr>
          <p:cNvPr id="250" name="Google Shape;250;g7267fb2e50_1_16"/>
          <p:cNvPicPr preferRelativeResize="0"/>
          <p:nvPr/>
        </p:nvPicPr>
        <p:blipFill rotWithShape="1">
          <a:blip r:embed="rId3">
            <a:alphaModFix/>
          </a:blip>
          <a:srcRect b="0" l="0" r="0" t="0"/>
          <a:stretch/>
        </p:blipFill>
        <p:spPr>
          <a:xfrm>
            <a:off x="2209801" y="1874976"/>
            <a:ext cx="5077469" cy="3820975"/>
          </a:xfrm>
          <a:prstGeom prst="rect">
            <a:avLst/>
          </a:prstGeom>
          <a:noFill/>
          <a:ln>
            <a:noFill/>
          </a:ln>
        </p:spPr>
      </p:pic>
      <p:sp>
        <p:nvSpPr>
          <p:cNvPr id="251" name="Google Shape;251;g7267fb2e50_1_16"/>
          <p:cNvSpPr txBox="1"/>
          <p:nvPr/>
        </p:nvSpPr>
        <p:spPr>
          <a:xfrm>
            <a:off x="1675025" y="5695950"/>
            <a:ext cx="645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800" u="none" cap="none" strike="noStrike">
                <a:solidFill>
                  <a:schemeClr val="dk1"/>
                </a:solidFill>
                <a:latin typeface="Arial"/>
                <a:ea typeface="Arial"/>
                <a:cs typeface="Arial"/>
                <a:sym typeface="Arial"/>
              </a:rPr>
              <a:t>Whitfield-Gabrieli and Nieto-Castanon - Conn: A Functional Connectivity Toolbox for Correlated and Anticorrelated Brain Networks (2012)</a:t>
            </a:r>
            <a:endParaRPr b="0" i="0" sz="800" u="none" cap="none" strike="noStrike">
              <a:solidFill>
                <a:schemeClr val="dk1"/>
              </a:solidFill>
              <a:latin typeface="Arial"/>
              <a:ea typeface="Arial"/>
              <a:cs typeface="Arial"/>
              <a:sym typeface="Arial"/>
            </a:endParaRPr>
          </a:p>
        </p:txBody>
      </p:sp>
      <p:grpSp>
        <p:nvGrpSpPr>
          <p:cNvPr id="252" name="Google Shape;252;g7267fb2e50_1_16"/>
          <p:cNvGrpSpPr/>
          <p:nvPr/>
        </p:nvGrpSpPr>
        <p:grpSpPr>
          <a:xfrm>
            <a:off x="-129" y="6561297"/>
            <a:ext cx="9143944" cy="309570"/>
            <a:chOff x="5981104" y="6560015"/>
            <a:chExt cx="3162900" cy="309570"/>
          </a:xfrm>
        </p:grpSpPr>
        <p:sp>
          <p:nvSpPr>
            <p:cNvPr id="253" name="Google Shape;253;g7267fb2e50_1_16"/>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7267fb2e50_1_16"/>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7267fb2e50_1_16"/>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g7267fb2e50_1_16"/>
          <p:cNvGrpSpPr/>
          <p:nvPr/>
        </p:nvGrpSpPr>
        <p:grpSpPr>
          <a:xfrm flipH="1" rot="10800000">
            <a:off x="-129" y="-9612"/>
            <a:ext cx="9143944" cy="887464"/>
            <a:chOff x="5981104" y="5982185"/>
            <a:chExt cx="3162900" cy="887464"/>
          </a:xfrm>
        </p:grpSpPr>
        <p:sp>
          <p:nvSpPr>
            <p:cNvPr id="257" name="Google Shape;257;g7267fb2e50_1_16"/>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7267fb2e50_1_16"/>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7267fb2e50_1_16"/>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0" name="Google Shape;260;g7267fb2e50_1_16"/>
          <p:cNvPicPr preferRelativeResize="0"/>
          <p:nvPr/>
        </p:nvPicPr>
        <p:blipFill rotWithShape="1">
          <a:blip r:embed="rId4">
            <a:alphaModFix/>
          </a:blip>
          <a:srcRect b="0" l="0" r="0" t="0"/>
          <a:stretch/>
        </p:blipFill>
        <p:spPr>
          <a:xfrm>
            <a:off x="7471133" y="-54714"/>
            <a:ext cx="1567619" cy="956465"/>
          </a:xfrm>
          <a:prstGeom prst="rect">
            <a:avLst/>
          </a:prstGeom>
          <a:noFill/>
          <a:ln>
            <a:noFill/>
          </a:ln>
        </p:spPr>
      </p:pic>
      <p:pic>
        <p:nvPicPr>
          <p:cNvPr id="261" name="Google Shape;261;g7267fb2e50_1_16"/>
          <p:cNvPicPr preferRelativeResize="0"/>
          <p:nvPr/>
        </p:nvPicPr>
        <p:blipFill rotWithShape="1">
          <a:blip r:embed="rId5">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7267fb2e50_3_23"/>
          <p:cNvSpPr txBox="1"/>
          <p:nvPr>
            <p:ph type="title"/>
          </p:nvPr>
        </p:nvSpPr>
        <p:spPr>
          <a:xfrm>
            <a:off x="311700" y="1302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Apêndice</a:t>
            </a:r>
            <a:endParaRPr/>
          </a:p>
        </p:txBody>
      </p:sp>
      <p:pic>
        <p:nvPicPr>
          <p:cNvPr id="267" name="Google Shape;267;g7267fb2e50_3_23"/>
          <p:cNvPicPr preferRelativeResize="0"/>
          <p:nvPr/>
        </p:nvPicPr>
        <p:blipFill rotWithShape="1">
          <a:blip r:embed="rId3">
            <a:alphaModFix/>
          </a:blip>
          <a:srcRect b="11147" l="13079" r="12932" t="19775"/>
          <a:stretch/>
        </p:blipFill>
        <p:spPr>
          <a:xfrm>
            <a:off x="1189526" y="2087626"/>
            <a:ext cx="6764951" cy="3551149"/>
          </a:xfrm>
          <a:prstGeom prst="rect">
            <a:avLst/>
          </a:prstGeom>
          <a:noFill/>
          <a:ln>
            <a:noFill/>
          </a:ln>
        </p:spPr>
      </p:pic>
      <p:grpSp>
        <p:nvGrpSpPr>
          <p:cNvPr id="268" name="Google Shape;268;g7267fb2e50_3_23"/>
          <p:cNvGrpSpPr/>
          <p:nvPr/>
        </p:nvGrpSpPr>
        <p:grpSpPr>
          <a:xfrm>
            <a:off x="-129" y="6561297"/>
            <a:ext cx="9143944" cy="309570"/>
            <a:chOff x="5981104" y="6560015"/>
            <a:chExt cx="3162900" cy="309570"/>
          </a:xfrm>
        </p:grpSpPr>
        <p:sp>
          <p:nvSpPr>
            <p:cNvPr id="269" name="Google Shape;269;g7267fb2e50_3_23"/>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7267fb2e50_3_23"/>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7267fb2e50_3_23"/>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g7267fb2e50_3_23"/>
          <p:cNvGrpSpPr/>
          <p:nvPr/>
        </p:nvGrpSpPr>
        <p:grpSpPr>
          <a:xfrm flipH="1" rot="10800000">
            <a:off x="-129" y="-9612"/>
            <a:ext cx="9143944" cy="887464"/>
            <a:chOff x="5981104" y="5982185"/>
            <a:chExt cx="3162900" cy="887464"/>
          </a:xfrm>
        </p:grpSpPr>
        <p:sp>
          <p:nvSpPr>
            <p:cNvPr id="273" name="Google Shape;273;g7267fb2e50_3_23"/>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7267fb2e50_3_23"/>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7267fb2e50_3_23"/>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6" name="Google Shape;276;g7267fb2e50_3_23"/>
          <p:cNvPicPr preferRelativeResize="0"/>
          <p:nvPr/>
        </p:nvPicPr>
        <p:blipFill rotWithShape="1">
          <a:blip r:embed="rId4">
            <a:alphaModFix/>
          </a:blip>
          <a:srcRect b="0" l="0" r="0" t="0"/>
          <a:stretch/>
        </p:blipFill>
        <p:spPr>
          <a:xfrm>
            <a:off x="7471133" y="-54714"/>
            <a:ext cx="1567619" cy="956465"/>
          </a:xfrm>
          <a:prstGeom prst="rect">
            <a:avLst/>
          </a:prstGeom>
          <a:noFill/>
          <a:ln>
            <a:noFill/>
          </a:ln>
        </p:spPr>
      </p:pic>
      <p:pic>
        <p:nvPicPr>
          <p:cNvPr id="277" name="Google Shape;277;g7267fb2e50_3_23"/>
          <p:cNvPicPr preferRelativeResize="0"/>
          <p:nvPr/>
        </p:nvPicPr>
        <p:blipFill rotWithShape="1">
          <a:blip r:embed="rId5">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7f3df53195_0_87"/>
          <p:cNvSpPr txBox="1"/>
          <p:nvPr>
            <p:ph type="title"/>
          </p:nvPr>
        </p:nvSpPr>
        <p:spPr>
          <a:xfrm>
            <a:off x="311700" y="1302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Links</a:t>
            </a:r>
            <a:endParaRPr/>
          </a:p>
        </p:txBody>
      </p:sp>
      <p:sp>
        <p:nvSpPr>
          <p:cNvPr id="283" name="Google Shape;283;g7f3df53195_0_87"/>
          <p:cNvSpPr txBox="1"/>
          <p:nvPr>
            <p:ph idx="1" type="body"/>
          </p:nvPr>
        </p:nvSpPr>
        <p:spPr>
          <a:xfrm>
            <a:off x="311543" y="2299397"/>
            <a:ext cx="8520600" cy="3416400"/>
          </a:xfrm>
          <a:prstGeom prst="rect">
            <a:avLst/>
          </a:prstGeom>
          <a:noFill/>
          <a:ln>
            <a:noFill/>
          </a:ln>
        </p:spPr>
        <p:txBody>
          <a:bodyPr anchorCtr="0" anchor="t" bIns="91425" lIns="91425" spcFirstLastPara="1" rIns="91425" wrap="square" tIns="91425">
            <a:normAutofit fontScale="70000" lnSpcReduction="20000"/>
          </a:bodyPr>
          <a:lstStyle/>
          <a:p>
            <a:pPr indent="-342900" lvl="0" marL="457200" rtl="0" algn="l">
              <a:lnSpc>
                <a:spcPct val="100000"/>
              </a:lnSpc>
              <a:spcBef>
                <a:spcPts val="0"/>
              </a:spcBef>
              <a:spcAft>
                <a:spcPts val="0"/>
              </a:spcAft>
              <a:buSzPct val="80357"/>
              <a:buChar char="●"/>
            </a:pPr>
            <a:r>
              <a:rPr lang="pt-BR" u="sng">
                <a:solidFill>
                  <a:schemeClr val="hlink"/>
                </a:solidFill>
                <a:hlinkClick r:id="rId3"/>
              </a:rPr>
              <a:t>https://andysbrainbook.readthedocs.io/en/latest/FunctionalConnectivity/CONN_Overview.html?highlight=conn</a:t>
            </a:r>
            <a:r>
              <a:rPr lang="pt-BR"/>
              <a:t> - Andrew Jahn</a:t>
            </a:r>
            <a:endParaRPr/>
          </a:p>
          <a:p>
            <a:pPr indent="0" lvl="0" marL="0" rtl="0" algn="l">
              <a:lnSpc>
                <a:spcPct val="100000"/>
              </a:lnSpc>
              <a:spcBef>
                <a:spcPts val="1200"/>
              </a:spcBef>
              <a:spcAft>
                <a:spcPts val="0"/>
              </a:spcAft>
              <a:buSzPct val="80357"/>
              <a:buNone/>
            </a:pPr>
            <a:r>
              <a:t/>
            </a:r>
            <a:endParaRPr/>
          </a:p>
          <a:p>
            <a:pPr indent="-342900" lvl="0" marL="457200" rtl="0" algn="l">
              <a:lnSpc>
                <a:spcPct val="100000"/>
              </a:lnSpc>
              <a:spcBef>
                <a:spcPts val="1200"/>
              </a:spcBef>
              <a:spcAft>
                <a:spcPts val="0"/>
              </a:spcAft>
              <a:buSzPct val="80357"/>
              <a:buChar char="●"/>
            </a:pPr>
            <a:r>
              <a:rPr lang="pt-BR" u="sng">
                <a:solidFill>
                  <a:schemeClr val="hlink"/>
                </a:solidFill>
                <a:hlinkClick r:id="rId4"/>
              </a:rPr>
              <a:t>https://web.conn-toolbox.org/</a:t>
            </a:r>
            <a:r>
              <a:rPr lang="pt-BR"/>
              <a:t> - Conn toolbox</a:t>
            </a:r>
            <a:endParaRPr/>
          </a:p>
          <a:p>
            <a:pPr indent="0" lvl="0" marL="0" rtl="0" algn="l">
              <a:lnSpc>
                <a:spcPct val="100000"/>
              </a:lnSpc>
              <a:spcBef>
                <a:spcPts val="1200"/>
              </a:spcBef>
              <a:spcAft>
                <a:spcPts val="0"/>
              </a:spcAft>
              <a:buSzPct val="80357"/>
              <a:buNone/>
            </a:pPr>
            <a:r>
              <a:t/>
            </a:r>
            <a:endParaRPr/>
          </a:p>
          <a:p>
            <a:pPr indent="-342900" lvl="0" marL="457200" rtl="0" algn="l">
              <a:lnSpc>
                <a:spcPct val="100000"/>
              </a:lnSpc>
              <a:spcBef>
                <a:spcPts val="1200"/>
              </a:spcBef>
              <a:spcAft>
                <a:spcPts val="0"/>
              </a:spcAft>
              <a:buSzPct val="80357"/>
              <a:buChar char="●"/>
            </a:pPr>
            <a:r>
              <a:rPr lang="pt-BR">
                <a:solidFill>
                  <a:schemeClr val="dk1"/>
                </a:solidFill>
              </a:rPr>
              <a:t>Whitfield-Gabrieli S, Nieto-Castanon A. Conn: a functional connectivity toolbox for correlated and anticorrelated brain networks. </a:t>
            </a:r>
            <a:r>
              <a:rPr i="1" lang="pt-BR">
                <a:solidFill>
                  <a:schemeClr val="dk1"/>
                </a:solidFill>
              </a:rPr>
              <a:t>Brain Connect</a:t>
            </a:r>
            <a:r>
              <a:rPr lang="pt-BR">
                <a:solidFill>
                  <a:schemeClr val="dk1"/>
                </a:solidFill>
              </a:rPr>
              <a:t>. 2012;2(3):125-141. doi:10.1089/brain.2012.0073</a:t>
            </a:r>
            <a:endParaRPr>
              <a:solidFill>
                <a:schemeClr val="dk1"/>
              </a:solidFill>
            </a:endParaRPr>
          </a:p>
        </p:txBody>
      </p:sp>
      <p:grpSp>
        <p:nvGrpSpPr>
          <p:cNvPr id="284" name="Google Shape;284;g7f3df53195_0_87"/>
          <p:cNvGrpSpPr/>
          <p:nvPr/>
        </p:nvGrpSpPr>
        <p:grpSpPr>
          <a:xfrm>
            <a:off x="-129" y="6561297"/>
            <a:ext cx="9143944" cy="309570"/>
            <a:chOff x="5981104" y="6560015"/>
            <a:chExt cx="3162900" cy="309570"/>
          </a:xfrm>
        </p:grpSpPr>
        <p:sp>
          <p:nvSpPr>
            <p:cNvPr id="285" name="Google Shape;285;g7f3df53195_0_87"/>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7f3df53195_0_87"/>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7f3df53195_0_87"/>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g7f3df53195_0_87"/>
          <p:cNvGrpSpPr/>
          <p:nvPr/>
        </p:nvGrpSpPr>
        <p:grpSpPr>
          <a:xfrm flipH="1" rot="10800000">
            <a:off x="-129" y="-9612"/>
            <a:ext cx="9143944" cy="887464"/>
            <a:chOff x="5981104" y="5982185"/>
            <a:chExt cx="3162900" cy="887464"/>
          </a:xfrm>
        </p:grpSpPr>
        <p:sp>
          <p:nvSpPr>
            <p:cNvPr id="289" name="Google Shape;289;g7f3df53195_0_87"/>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7f3df53195_0_87"/>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7f3df53195_0_87"/>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2" name="Google Shape;292;g7f3df53195_0_87"/>
          <p:cNvPicPr preferRelativeResize="0"/>
          <p:nvPr/>
        </p:nvPicPr>
        <p:blipFill rotWithShape="1">
          <a:blip r:embed="rId5">
            <a:alphaModFix/>
          </a:blip>
          <a:srcRect b="0" l="0" r="0" t="0"/>
          <a:stretch/>
        </p:blipFill>
        <p:spPr>
          <a:xfrm>
            <a:off x="7471133" y="-54714"/>
            <a:ext cx="1567619" cy="956465"/>
          </a:xfrm>
          <a:prstGeom prst="rect">
            <a:avLst/>
          </a:prstGeom>
          <a:noFill/>
          <a:ln>
            <a:noFill/>
          </a:ln>
        </p:spPr>
      </p:pic>
      <p:pic>
        <p:nvPicPr>
          <p:cNvPr id="293" name="Google Shape;293;g7f3df53195_0_87"/>
          <p:cNvPicPr preferRelativeResize="0"/>
          <p:nvPr/>
        </p:nvPicPr>
        <p:blipFill rotWithShape="1">
          <a:blip r:embed="rId6">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1"/>
          <p:cNvGrpSpPr/>
          <p:nvPr/>
        </p:nvGrpSpPr>
        <p:grpSpPr>
          <a:xfrm>
            <a:off x="0" y="6328245"/>
            <a:ext cx="9144000" cy="542600"/>
            <a:chOff x="5981104" y="6326963"/>
            <a:chExt cx="3162896" cy="542600"/>
          </a:xfrm>
        </p:grpSpPr>
        <p:sp>
          <p:nvSpPr>
            <p:cNvPr id="301" name="Google Shape;301;p1"/>
            <p:cNvSpPr/>
            <p:nvPr/>
          </p:nvSpPr>
          <p:spPr>
            <a:xfrm>
              <a:off x="5981104" y="6733348"/>
              <a:ext cx="3162896" cy="136215"/>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5981104" y="6632125"/>
              <a:ext cx="3162896" cy="101223"/>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5981104" y="6326963"/>
              <a:ext cx="3162896" cy="305162"/>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1"/>
          <p:cNvGrpSpPr/>
          <p:nvPr/>
        </p:nvGrpSpPr>
        <p:grpSpPr>
          <a:xfrm flipH="1" rot="10800000">
            <a:off x="0" y="-9528"/>
            <a:ext cx="9144000" cy="1494312"/>
            <a:chOff x="5981104" y="5375253"/>
            <a:chExt cx="3162896" cy="1494312"/>
          </a:xfrm>
        </p:grpSpPr>
        <p:sp>
          <p:nvSpPr>
            <p:cNvPr id="305" name="Google Shape;305;p1"/>
            <p:cNvSpPr/>
            <p:nvPr/>
          </p:nvSpPr>
          <p:spPr>
            <a:xfrm>
              <a:off x="5981104" y="5924187"/>
              <a:ext cx="3162896" cy="945378"/>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5981104" y="5680416"/>
              <a:ext cx="3162896" cy="260845"/>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5981104" y="5375253"/>
              <a:ext cx="3162896" cy="305162"/>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1"/>
          <p:cNvSpPr txBox="1"/>
          <p:nvPr/>
        </p:nvSpPr>
        <p:spPr>
          <a:xfrm>
            <a:off x="160169" y="2181663"/>
            <a:ext cx="8823655"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t/>
            </a:r>
            <a:endParaRPr b="1" i="1" sz="3200" u="none" cap="none" strike="noStrike">
              <a:solidFill>
                <a:srgbClr val="0F243E"/>
              </a:solidFill>
              <a:latin typeface="Arial"/>
              <a:ea typeface="Arial"/>
              <a:cs typeface="Arial"/>
              <a:sym typeface="Arial"/>
            </a:endParaRPr>
          </a:p>
        </p:txBody>
      </p:sp>
      <p:pic>
        <p:nvPicPr>
          <p:cNvPr id="309" name="Google Shape;309;p1"/>
          <p:cNvPicPr preferRelativeResize="0"/>
          <p:nvPr/>
        </p:nvPicPr>
        <p:blipFill rotWithShape="1">
          <a:blip r:embed="rId3">
            <a:alphaModFix/>
          </a:blip>
          <a:srcRect b="0" l="0" r="0" t="0"/>
          <a:stretch/>
        </p:blipFill>
        <p:spPr>
          <a:xfrm>
            <a:off x="7532607" y="-14193"/>
            <a:ext cx="1567620" cy="956465"/>
          </a:xfrm>
          <a:prstGeom prst="rect">
            <a:avLst/>
          </a:prstGeom>
          <a:noFill/>
          <a:ln>
            <a:noFill/>
          </a:ln>
        </p:spPr>
      </p:pic>
      <p:pic>
        <p:nvPicPr>
          <p:cNvPr id="310" name="Google Shape;310;p1"/>
          <p:cNvPicPr preferRelativeResize="0"/>
          <p:nvPr/>
        </p:nvPicPr>
        <p:blipFill rotWithShape="1">
          <a:blip r:embed="rId4">
            <a:alphaModFix/>
          </a:blip>
          <a:srcRect b="0" l="0" r="0" t="0"/>
          <a:stretch/>
        </p:blipFill>
        <p:spPr>
          <a:xfrm>
            <a:off x="6020571" y="162641"/>
            <a:ext cx="1512036" cy="888068"/>
          </a:xfrm>
          <a:prstGeom prst="rect">
            <a:avLst/>
          </a:prstGeom>
          <a:noFill/>
          <a:ln>
            <a:noFill/>
          </a:ln>
        </p:spPr>
      </p:pic>
      <p:sp>
        <p:nvSpPr>
          <p:cNvPr id="311" name="Google Shape;311;p1"/>
          <p:cNvSpPr txBox="1"/>
          <p:nvPr/>
        </p:nvSpPr>
        <p:spPr>
          <a:xfrm>
            <a:off x="321618" y="2506990"/>
            <a:ext cx="8613300" cy="112921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pt-BR" sz="4800" u="none" cap="none" strike="noStrike">
                <a:solidFill>
                  <a:srgbClr val="000000"/>
                </a:solidFill>
                <a:latin typeface="Roboto"/>
                <a:ea typeface="Roboto"/>
                <a:cs typeface="Roboto"/>
                <a:sym typeface="Roboto"/>
              </a:rPr>
              <a:t>Deep Learning for fMRI with PyTorch</a:t>
            </a:r>
            <a:endParaRPr b="1" i="0" sz="1400" u="none" cap="none" strike="noStrike">
              <a:solidFill>
                <a:srgbClr val="000000"/>
              </a:solidFill>
              <a:latin typeface="Roboto"/>
              <a:ea typeface="Roboto"/>
              <a:cs typeface="Roboto"/>
              <a:sym typeface="Roboto"/>
            </a:endParaRPr>
          </a:p>
        </p:txBody>
      </p:sp>
      <p:sp>
        <p:nvSpPr>
          <p:cNvPr id="312" name="Google Shape;312;p1"/>
          <p:cNvSpPr txBox="1"/>
          <p:nvPr/>
        </p:nvSpPr>
        <p:spPr>
          <a:xfrm>
            <a:off x="272712" y="4623650"/>
            <a:ext cx="8711112" cy="12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Roboto"/>
                <a:ea typeface="Roboto"/>
                <a:cs typeface="Roboto"/>
                <a:sym typeface="Roboto"/>
              </a:rPr>
              <a:t>Erick Almeida de Souza</a:t>
            </a:r>
            <a:r>
              <a:rPr b="0" baseline="30000" i="0" lang="pt-BR" sz="1400" u="none" cap="none" strike="noStrike">
                <a:solidFill>
                  <a:schemeClr val="dk1"/>
                </a:solidFill>
                <a:latin typeface="Roboto"/>
                <a:ea typeface="Roboto"/>
                <a:cs typeface="Roboto"/>
                <a:sym typeface="Roboto"/>
              </a:rPr>
              <a:t>1</a:t>
            </a:r>
            <a:endParaRPr b="0" i="0" sz="1400" u="none" cap="none" strike="noStrike">
              <a:solidFill>
                <a:schemeClr val="dk1"/>
              </a:solidFill>
              <a:latin typeface="Roboto"/>
              <a:ea typeface="Roboto"/>
              <a:cs typeface="Roboto"/>
              <a:sym typeface="Roboto"/>
            </a:endParaRPr>
          </a:p>
        </p:txBody>
      </p:sp>
      <p:sp>
        <p:nvSpPr>
          <p:cNvPr id="313" name="Google Shape;313;p1"/>
          <p:cNvSpPr txBox="1"/>
          <p:nvPr/>
        </p:nvSpPr>
        <p:spPr>
          <a:xfrm>
            <a:off x="1663142" y="5249686"/>
            <a:ext cx="5817705"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baseline="30000" i="0" lang="pt-BR" sz="1400" u="none" cap="none" strike="noStrike">
                <a:solidFill>
                  <a:srgbClr val="000000"/>
                </a:solidFill>
                <a:latin typeface="Arial"/>
                <a:ea typeface="Arial"/>
                <a:cs typeface="Arial"/>
                <a:sym typeface="Arial"/>
              </a:rPr>
              <a:t>1</a:t>
            </a:r>
            <a:r>
              <a:rPr b="0" i="0" lang="pt-BR" sz="1400" u="none" cap="none" strike="noStrike">
                <a:solidFill>
                  <a:srgbClr val="000000"/>
                </a:solidFill>
                <a:latin typeface="Arial"/>
                <a:ea typeface="Arial"/>
                <a:cs typeface="Arial"/>
                <a:sym typeface="Arial"/>
              </a:rPr>
              <a:t>Departamento de Física</a:t>
            </a:r>
            <a:endParaRPr/>
          </a:p>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Faculdade de Filosofia, Ciências e Letras de Ribeirão Preto (FFCLRP)</a:t>
            </a:r>
            <a:endParaRPr/>
          </a:p>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Universidade de São Paulo (USP)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3"/>
          <p:cNvGrpSpPr/>
          <p:nvPr/>
        </p:nvGrpSpPr>
        <p:grpSpPr>
          <a:xfrm>
            <a:off x="0" y="6561297"/>
            <a:ext cx="9144000" cy="309548"/>
            <a:chOff x="5981104" y="6560015"/>
            <a:chExt cx="3162896" cy="309548"/>
          </a:xfrm>
        </p:grpSpPr>
        <p:sp>
          <p:nvSpPr>
            <p:cNvPr id="319" name="Google Shape;319;p3"/>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3"/>
          <p:cNvSpPr txBox="1"/>
          <p:nvPr>
            <p:ph idx="11" type="ftr"/>
          </p:nvPr>
        </p:nvSpPr>
        <p:spPr>
          <a:xfrm>
            <a:off x="3124200" y="6453336"/>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323" name="Google Shape;323;p3"/>
          <p:cNvSpPr txBox="1"/>
          <p:nvPr>
            <p:ph idx="12" type="sldNum"/>
          </p:nvPr>
        </p:nvSpPr>
        <p:spPr>
          <a:xfrm>
            <a:off x="6553200" y="645333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324" name="Google Shape;324;p3"/>
          <p:cNvGrpSpPr/>
          <p:nvPr/>
        </p:nvGrpSpPr>
        <p:grpSpPr>
          <a:xfrm flipH="1" rot="10800000">
            <a:off x="0" y="-9528"/>
            <a:ext cx="9144000" cy="887380"/>
            <a:chOff x="5981104" y="5982185"/>
            <a:chExt cx="3162896" cy="887380"/>
          </a:xfrm>
        </p:grpSpPr>
        <p:sp>
          <p:nvSpPr>
            <p:cNvPr id="325" name="Google Shape;325;p3"/>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8" name="Google Shape;328;p3"/>
          <p:cNvPicPr preferRelativeResize="0"/>
          <p:nvPr/>
        </p:nvPicPr>
        <p:blipFill rotWithShape="1">
          <a:blip r:embed="rId3">
            <a:alphaModFix/>
          </a:blip>
          <a:srcRect b="0" l="0" r="0" t="0"/>
          <a:stretch/>
        </p:blipFill>
        <p:spPr>
          <a:xfrm>
            <a:off x="7471133" y="-54714"/>
            <a:ext cx="1567620" cy="956465"/>
          </a:xfrm>
          <a:prstGeom prst="rect">
            <a:avLst/>
          </a:prstGeom>
          <a:noFill/>
          <a:ln>
            <a:noFill/>
          </a:ln>
        </p:spPr>
      </p:pic>
      <p:sp>
        <p:nvSpPr>
          <p:cNvPr id="329" name="Google Shape;329;p3"/>
          <p:cNvSpPr txBox="1"/>
          <p:nvPr/>
        </p:nvSpPr>
        <p:spPr>
          <a:xfrm>
            <a:off x="3072000" y="1095271"/>
            <a:ext cx="3000000" cy="7995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Roboto"/>
                <a:ea typeface="Roboto"/>
                <a:cs typeface="Roboto"/>
                <a:sym typeface="Roboto"/>
              </a:rPr>
              <a:t>Summary</a:t>
            </a:r>
            <a:endParaRPr b="1" i="0" sz="4000" u="none" cap="none" strike="noStrike">
              <a:solidFill>
                <a:schemeClr val="dk1"/>
              </a:solidFill>
              <a:latin typeface="Roboto"/>
              <a:ea typeface="Roboto"/>
              <a:cs typeface="Roboto"/>
              <a:sym typeface="Roboto"/>
            </a:endParaRPr>
          </a:p>
        </p:txBody>
      </p:sp>
      <p:sp>
        <p:nvSpPr>
          <p:cNvPr id="330" name="Google Shape;330;p3"/>
          <p:cNvSpPr txBox="1"/>
          <p:nvPr/>
        </p:nvSpPr>
        <p:spPr>
          <a:xfrm>
            <a:off x="161988" y="1988251"/>
            <a:ext cx="8819700" cy="470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Brief introduction to Deep Learning</a:t>
            </a:r>
            <a:endParaRPr/>
          </a:p>
          <a:p>
            <a:pPr indent="-285750" lvl="0" marL="28575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General characteristics of my data</a:t>
            </a:r>
            <a:endParaRPr/>
          </a:p>
          <a:p>
            <a:pPr indent="-285750" lvl="1" marL="28575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HANDS-ON </a:t>
            </a:r>
            <a:r>
              <a:rPr lang="pt-BR" sz="1800">
                <a:solidFill>
                  <a:schemeClr val="dk1"/>
                </a:solidFill>
              </a:rPr>
              <a:t>with </a:t>
            </a:r>
            <a:r>
              <a:rPr b="1" lang="pt-BR" sz="1800">
                <a:solidFill>
                  <a:schemeClr val="dk1"/>
                </a:solidFill>
              </a:rPr>
              <a:t>PyTorch</a:t>
            </a:r>
            <a:r>
              <a:rPr b="0" i="0" lang="pt-BR" sz="1800" u="none" cap="none" strike="noStrike">
                <a:solidFill>
                  <a:srgbClr val="000000"/>
                </a:solidFill>
                <a:latin typeface="Arial"/>
                <a:ea typeface="Arial"/>
                <a:cs typeface="Arial"/>
                <a:sym typeface="Arial"/>
              </a:rPr>
              <a:t>:</a:t>
            </a:r>
            <a:endParaRPr/>
          </a:p>
          <a:p>
            <a:pPr indent="-342900" lvl="2" marL="137160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How to create a dataset</a:t>
            </a:r>
            <a:endParaRPr/>
          </a:p>
          <a:p>
            <a:pPr indent="-342900" lvl="2" marL="137160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How to replicate the neural network of </a:t>
            </a:r>
            <a:r>
              <a:rPr b="0" i="1" lang="pt-BR" sz="1800" u="none" cap="none" strike="noStrike">
                <a:solidFill>
                  <a:srgbClr val="000000"/>
                </a:solidFill>
                <a:latin typeface="Arial"/>
                <a:ea typeface="Arial"/>
                <a:cs typeface="Arial"/>
                <a:sym typeface="Arial"/>
              </a:rPr>
              <a:t>“</a:t>
            </a:r>
            <a:r>
              <a:rPr b="0" i="1" lang="pt-BR" sz="1400" u="none" cap="none" strike="noStrike">
                <a:solidFill>
                  <a:srgbClr val="000000"/>
                </a:solidFill>
                <a:latin typeface="Arial"/>
                <a:ea typeface="Arial"/>
                <a:cs typeface="Arial"/>
                <a:sym typeface="Arial"/>
              </a:rPr>
              <a:t>PREDICTION OF COGNITIVE SCORES AND GENDER CLASSIFICATION FROM DYNAMIC FUNCTIONAL CONNECTIVITY DERIVED FROM TASK-BASED MRI</a:t>
            </a:r>
            <a:r>
              <a:rPr b="0" i="1" lang="pt-BR" sz="1800" u="none" cap="none" strike="noStrike">
                <a:solidFill>
                  <a:srgbClr val="000000"/>
                </a:solidFill>
                <a:latin typeface="Arial"/>
                <a:ea typeface="Arial"/>
                <a:cs typeface="Arial"/>
                <a:sym typeface="Arial"/>
              </a:rPr>
              <a:t>”</a:t>
            </a:r>
            <a:endParaRPr b="1" i="1" sz="1800" u="none" cap="none" strike="noStrike">
              <a:solidFill>
                <a:srgbClr val="000000"/>
              </a:solidFill>
              <a:latin typeface="Arial"/>
              <a:ea typeface="Arial"/>
              <a:cs typeface="Arial"/>
              <a:sym typeface="Arial"/>
            </a:endParaRPr>
          </a:p>
          <a:p>
            <a:pPr indent="-342900" lvl="2" marL="1371600" marR="0" rtl="0" algn="l">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How to configure the model and implement training/testing</a:t>
            </a:r>
            <a:endParaRPr b="0" i="0" sz="18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SzPts val="1800"/>
              <a:buChar char="•"/>
            </a:pPr>
            <a:r>
              <a:rPr lang="pt-BR" sz="1800"/>
              <a:t>For future opportunities: Confounding removal, Stratified Cross-Validation, EarlyStopping…</a:t>
            </a:r>
            <a:endParaRPr sz="1800"/>
          </a:p>
          <a:p>
            <a:pPr indent="0" lvl="0" marL="0" marR="0" rtl="0" algn="l">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41300" lvl="0" marL="3429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331" name="Google Shape;331;p3"/>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18"/>
          <p:cNvGrpSpPr/>
          <p:nvPr/>
        </p:nvGrpSpPr>
        <p:grpSpPr>
          <a:xfrm>
            <a:off x="-1" y="6561297"/>
            <a:ext cx="9144000" cy="309548"/>
            <a:chOff x="5981104" y="6560015"/>
            <a:chExt cx="3162896" cy="309548"/>
          </a:xfrm>
        </p:grpSpPr>
        <p:sp>
          <p:nvSpPr>
            <p:cNvPr id="337" name="Google Shape;337;p18"/>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18"/>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341" name="Google Shape;341;p18"/>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342" name="Google Shape;342;p18"/>
          <p:cNvGrpSpPr/>
          <p:nvPr/>
        </p:nvGrpSpPr>
        <p:grpSpPr>
          <a:xfrm flipH="1" rot="10800000">
            <a:off x="-1" y="-9528"/>
            <a:ext cx="9144000" cy="887380"/>
            <a:chOff x="5981104" y="5982185"/>
            <a:chExt cx="3162896" cy="887380"/>
          </a:xfrm>
        </p:grpSpPr>
        <p:sp>
          <p:nvSpPr>
            <p:cNvPr id="343" name="Google Shape;343;p18"/>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18"/>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pic>
        <p:nvPicPr>
          <p:cNvPr descr="Artificial Intelligence, Machine Learning, and Deep Learning. What's the  Real Difference? | by Sushant Srivastav | The Startup | Medium" id="347" name="Google Shape;347;p18"/>
          <p:cNvPicPr preferRelativeResize="0"/>
          <p:nvPr>
            <p:ph idx="1" type="body"/>
          </p:nvPr>
        </p:nvPicPr>
        <p:blipFill rotWithShape="1">
          <a:blip r:embed="rId3">
            <a:alphaModFix/>
          </a:blip>
          <a:srcRect b="1518" l="0" r="0" t="6273"/>
          <a:stretch/>
        </p:blipFill>
        <p:spPr>
          <a:xfrm>
            <a:off x="1522063" y="879574"/>
            <a:ext cx="5970116" cy="5679407"/>
          </a:xfrm>
          <a:prstGeom prst="rect">
            <a:avLst/>
          </a:prstGeom>
          <a:noFill/>
          <a:ln>
            <a:noFill/>
          </a:ln>
        </p:spPr>
      </p:pic>
      <p:sp>
        <p:nvSpPr>
          <p:cNvPr id="348" name="Google Shape;348;p18"/>
          <p:cNvSpPr txBox="1"/>
          <p:nvPr/>
        </p:nvSpPr>
        <p:spPr>
          <a:xfrm>
            <a:off x="6913378" y="5808896"/>
            <a:ext cx="2136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900" u="none" cap="none" strike="noStrike">
                <a:solidFill>
                  <a:srgbClr val="A5A5A5"/>
                </a:solidFill>
                <a:latin typeface="Arial"/>
                <a:ea typeface="Arial"/>
                <a:cs typeface="Arial"/>
                <a:sym typeface="Arial"/>
              </a:rPr>
              <a:t>https://medium.com/swlh/artificial-intelligence-machine-learning-and-deep-learning-whats-the-real-difference-94fe7e528097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19"/>
          <p:cNvGrpSpPr/>
          <p:nvPr/>
        </p:nvGrpSpPr>
        <p:grpSpPr>
          <a:xfrm>
            <a:off x="-1" y="6561297"/>
            <a:ext cx="9144000" cy="309548"/>
            <a:chOff x="5981104" y="6560015"/>
            <a:chExt cx="3162896" cy="309548"/>
          </a:xfrm>
        </p:grpSpPr>
        <p:sp>
          <p:nvSpPr>
            <p:cNvPr id="354" name="Google Shape;354;p19"/>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9"/>
          <p:cNvSpPr txBox="1"/>
          <p:nvPr>
            <p:ph idx="1" type="body"/>
          </p:nvPr>
        </p:nvSpPr>
        <p:spPr>
          <a:xfrm>
            <a:off x="251520" y="1828041"/>
            <a:ext cx="4517125" cy="4569714"/>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360"/>
              </a:spcBef>
              <a:spcAft>
                <a:spcPts val="0"/>
              </a:spcAft>
              <a:buSzPts val="1800"/>
              <a:buFont typeface="Arial"/>
              <a:buChar char="•"/>
            </a:pPr>
            <a:r>
              <a:rPr lang="pt-BR" sz="1800">
                <a:latin typeface="Arial"/>
                <a:ea typeface="Arial"/>
                <a:cs typeface="Arial"/>
                <a:sym typeface="Arial"/>
              </a:rPr>
              <a:t>Complex problems solving → Automatization </a:t>
            </a:r>
            <a:endParaRPr/>
          </a:p>
          <a:p>
            <a:pPr indent="-171450" lvl="0" marL="285750" rtl="0" algn="l">
              <a:lnSpc>
                <a:spcPct val="100000"/>
              </a:lnSpc>
              <a:spcBef>
                <a:spcPts val="360"/>
              </a:spcBef>
              <a:spcAft>
                <a:spcPts val="0"/>
              </a:spcAft>
              <a:buSzPts val="1800"/>
              <a:buFont typeface="Arial"/>
              <a:buNone/>
            </a:pPr>
            <a:r>
              <a:t/>
            </a:r>
            <a:endParaRPr sz="1800">
              <a:latin typeface="Arial"/>
              <a:ea typeface="Arial"/>
              <a:cs typeface="Arial"/>
              <a:sym typeface="Arial"/>
            </a:endParaRPr>
          </a:p>
          <a:p>
            <a:pPr indent="-285750" lvl="0" marL="285750" rtl="0" algn="l">
              <a:lnSpc>
                <a:spcPct val="100000"/>
              </a:lnSpc>
              <a:spcBef>
                <a:spcPts val="360"/>
              </a:spcBef>
              <a:spcAft>
                <a:spcPts val="0"/>
              </a:spcAft>
              <a:buSzPts val="1800"/>
              <a:buFont typeface="Arial"/>
              <a:buChar char="•"/>
            </a:pPr>
            <a:r>
              <a:rPr lang="pt-BR" sz="1800">
                <a:latin typeface="Arial"/>
                <a:ea typeface="Arial"/>
                <a:cs typeface="Arial"/>
                <a:sym typeface="Arial"/>
              </a:rPr>
              <a:t>Machine Learning  →  learn from the data through mathematical operations  → prediction in new data</a:t>
            </a:r>
            <a:endParaRPr/>
          </a:p>
          <a:p>
            <a:pPr indent="-171450" lvl="0" marL="285750" rtl="0" algn="l">
              <a:lnSpc>
                <a:spcPct val="100000"/>
              </a:lnSpc>
              <a:spcBef>
                <a:spcPts val="360"/>
              </a:spcBef>
              <a:spcAft>
                <a:spcPts val="0"/>
              </a:spcAft>
              <a:buSzPts val="1800"/>
              <a:buFont typeface="Arial"/>
              <a:buNone/>
            </a:pPr>
            <a:r>
              <a:t/>
            </a:r>
            <a:endParaRPr sz="1800">
              <a:latin typeface="Arial"/>
              <a:ea typeface="Arial"/>
              <a:cs typeface="Arial"/>
              <a:sym typeface="Arial"/>
            </a:endParaRPr>
          </a:p>
          <a:p>
            <a:pPr indent="-285750" lvl="0" marL="285750" rtl="0" algn="l">
              <a:lnSpc>
                <a:spcPct val="100000"/>
              </a:lnSpc>
              <a:spcBef>
                <a:spcPts val="360"/>
              </a:spcBef>
              <a:spcAft>
                <a:spcPts val="0"/>
              </a:spcAft>
              <a:buSzPts val="1800"/>
              <a:buFont typeface="Arial"/>
              <a:buChar char="•"/>
            </a:pPr>
            <a:r>
              <a:rPr lang="pt-BR" sz="1800">
                <a:latin typeface="Arial"/>
                <a:ea typeface="Arial"/>
                <a:cs typeface="Arial"/>
                <a:sym typeface="Arial"/>
              </a:rPr>
              <a:t>LSTM, GAN, CNN  →  successful algorithms applied in medical images like fMRI</a:t>
            </a:r>
            <a:endParaRPr/>
          </a:p>
        </p:txBody>
      </p:sp>
      <p:sp>
        <p:nvSpPr>
          <p:cNvPr id="358" name="Google Shape;358;p19"/>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359" name="Google Shape;359;p19"/>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360" name="Google Shape;360;p19"/>
          <p:cNvGrpSpPr/>
          <p:nvPr/>
        </p:nvGrpSpPr>
        <p:grpSpPr>
          <a:xfrm flipH="1" rot="10800000">
            <a:off x="-1" y="-9528"/>
            <a:ext cx="9144000" cy="887380"/>
            <a:chOff x="5981104" y="5982185"/>
            <a:chExt cx="3162896" cy="887380"/>
          </a:xfrm>
        </p:grpSpPr>
        <p:sp>
          <p:nvSpPr>
            <p:cNvPr id="361" name="Google Shape;361;p19"/>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9"/>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pic>
        <p:nvPicPr>
          <p:cNvPr descr="Code Code GIFs - Get the best GIF on GIPHY" id="365" name="Google Shape;365;p19"/>
          <p:cNvPicPr preferRelativeResize="0"/>
          <p:nvPr/>
        </p:nvPicPr>
        <p:blipFill rotWithShape="1">
          <a:blip r:embed="rId3">
            <a:alphaModFix/>
          </a:blip>
          <a:srcRect b="0" l="0" r="0" t="0"/>
          <a:stretch/>
        </p:blipFill>
        <p:spPr>
          <a:xfrm>
            <a:off x="5529828" y="1912453"/>
            <a:ext cx="3362652" cy="3362652"/>
          </a:xfrm>
          <a:prstGeom prst="rect">
            <a:avLst/>
          </a:prstGeom>
          <a:noFill/>
          <a:ln>
            <a:noFill/>
          </a:ln>
        </p:spPr>
      </p:pic>
      <p:sp>
        <p:nvSpPr>
          <p:cNvPr id="366" name="Google Shape;366;p19"/>
          <p:cNvSpPr txBox="1"/>
          <p:nvPr/>
        </p:nvSpPr>
        <p:spPr>
          <a:xfrm>
            <a:off x="0" y="6544473"/>
            <a:ext cx="610423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900" u="none" cap="none" strike="noStrike">
                <a:solidFill>
                  <a:srgbClr val="A5A5A5"/>
                </a:solidFill>
                <a:latin typeface="Arial"/>
                <a:ea typeface="Arial"/>
                <a:cs typeface="Arial"/>
                <a:sym typeface="Arial"/>
              </a:rPr>
              <a:t>https://br.pinterest.com/pin/583497695447727488/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20"/>
          <p:cNvGrpSpPr/>
          <p:nvPr/>
        </p:nvGrpSpPr>
        <p:grpSpPr>
          <a:xfrm>
            <a:off x="-1" y="6561297"/>
            <a:ext cx="9144000" cy="309548"/>
            <a:chOff x="5981104" y="6560015"/>
            <a:chExt cx="3162896" cy="309548"/>
          </a:xfrm>
        </p:grpSpPr>
        <p:sp>
          <p:nvSpPr>
            <p:cNvPr id="372" name="Google Shape;372;p20"/>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0"/>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376" name="Google Shape;376;p20"/>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377" name="Google Shape;377;p20"/>
          <p:cNvGrpSpPr/>
          <p:nvPr/>
        </p:nvGrpSpPr>
        <p:grpSpPr>
          <a:xfrm flipH="1" rot="10800000">
            <a:off x="-1" y="-9528"/>
            <a:ext cx="9144000" cy="887380"/>
            <a:chOff x="5981104" y="5982185"/>
            <a:chExt cx="3162896" cy="887380"/>
          </a:xfrm>
        </p:grpSpPr>
        <p:sp>
          <p:nvSpPr>
            <p:cNvPr id="378" name="Google Shape;378;p20"/>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0"/>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sp>
        <p:nvSpPr>
          <p:cNvPr id="382" name="Google Shape;382;p20"/>
          <p:cNvSpPr txBox="1"/>
          <p:nvPr/>
        </p:nvSpPr>
        <p:spPr>
          <a:xfrm>
            <a:off x="222368" y="1930821"/>
            <a:ext cx="3655067" cy="3627073"/>
          </a:xfrm>
          <a:prstGeom prst="rect">
            <a:avLst/>
          </a:prstGeom>
          <a:blipFill rotWithShape="1">
            <a:blip r:embed="rId3">
              <a:alphaModFix/>
            </a:blip>
            <a:stretch>
              <a:fillRect b="0" l="-830" r="0" t="-1507"/>
            </a:stretch>
          </a:blip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pic>
        <p:nvPicPr>
          <p:cNvPr descr="Linha do tempo, Calendário&#10;&#10;Descrição gerada automaticamente" id="383" name="Google Shape;383;p20"/>
          <p:cNvPicPr preferRelativeResize="0"/>
          <p:nvPr/>
        </p:nvPicPr>
        <p:blipFill rotWithShape="1">
          <a:blip r:embed="rId4">
            <a:alphaModFix/>
          </a:blip>
          <a:srcRect b="0" l="0" r="0" t="0"/>
          <a:stretch/>
        </p:blipFill>
        <p:spPr>
          <a:xfrm>
            <a:off x="4073072" y="1802416"/>
            <a:ext cx="4848560" cy="32093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21"/>
          <p:cNvGrpSpPr/>
          <p:nvPr/>
        </p:nvGrpSpPr>
        <p:grpSpPr>
          <a:xfrm>
            <a:off x="-1" y="6561297"/>
            <a:ext cx="9144000" cy="309548"/>
            <a:chOff x="5981104" y="6560015"/>
            <a:chExt cx="3162896" cy="309548"/>
          </a:xfrm>
        </p:grpSpPr>
        <p:sp>
          <p:nvSpPr>
            <p:cNvPr id="389" name="Google Shape;389;p21"/>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1"/>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393" name="Google Shape;393;p21"/>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394" name="Google Shape;394;p21"/>
          <p:cNvGrpSpPr/>
          <p:nvPr/>
        </p:nvGrpSpPr>
        <p:grpSpPr>
          <a:xfrm flipH="1" rot="10800000">
            <a:off x="-1" y="-9528"/>
            <a:ext cx="9144000" cy="887380"/>
            <a:chOff x="5981104" y="5982185"/>
            <a:chExt cx="3162896" cy="887380"/>
          </a:xfrm>
        </p:grpSpPr>
        <p:sp>
          <p:nvSpPr>
            <p:cNvPr id="395" name="Google Shape;395;p21"/>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1"/>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pic>
        <p:nvPicPr>
          <p:cNvPr id="399" name="Google Shape;399;p21"/>
          <p:cNvPicPr preferRelativeResize="0"/>
          <p:nvPr/>
        </p:nvPicPr>
        <p:blipFill rotWithShape="1">
          <a:blip r:embed="rId3">
            <a:alphaModFix/>
          </a:blip>
          <a:srcRect b="10528" l="30154" r="9845" t="28451"/>
          <a:stretch/>
        </p:blipFill>
        <p:spPr>
          <a:xfrm>
            <a:off x="256783" y="1190125"/>
            <a:ext cx="8630434" cy="49348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311700" y="1302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Sumário</a:t>
            </a:r>
            <a:endParaRPr/>
          </a:p>
        </p:txBody>
      </p:sp>
      <p:sp>
        <p:nvSpPr>
          <p:cNvPr id="110" name="Google Shape;110;p4"/>
          <p:cNvSpPr txBox="1"/>
          <p:nvPr>
            <p:ph idx="1" type="body"/>
          </p:nvPr>
        </p:nvSpPr>
        <p:spPr>
          <a:xfrm>
            <a:off x="518152" y="2171673"/>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AutoNum type="arabicPeriod"/>
            </a:pPr>
            <a:r>
              <a:rPr lang="pt-BR" sz="2400"/>
              <a:t>O que é a IRM funcional?</a:t>
            </a:r>
            <a:endParaRPr sz="2400"/>
          </a:p>
          <a:p>
            <a:pPr indent="-342900" lvl="0" marL="457200" rtl="0" algn="l">
              <a:lnSpc>
                <a:spcPct val="100000"/>
              </a:lnSpc>
              <a:spcBef>
                <a:spcPts val="0"/>
              </a:spcBef>
              <a:spcAft>
                <a:spcPts val="0"/>
              </a:spcAft>
              <a:buSzPts val="1800"/>
              <a:buAutoNum type="arabicPeriod"/>
            </a:pPr>
            <a:r>
              <a:rPr lang="pt-BR" sz="2400"/>
              <a:t>Aplicações</a:t>
            </a:r>
            <a:endParaRPr sz="2400"/>
          </a:p>
          <a:p>
            <a:pPr indent="-342900" lvl="0" marL="457200" rtl="0" algn="l">
              <a:lnSpc>
                <a:spcPct val="100000"/>
              </a:lnSpc>
              <a:spcBef>
                <a:spcPts val="0"/>
              </a:spcBef>
              <a:spcAft>
                <a:spcPts val="0"/>
              </a:spcAft>
              <a:buSzPts val="1800"/>
              <a:buAutoNum type="arabicPeriod"/>
            </a:pPr>
            <a:r>
              <a:rPr lang="pt-BR" sz="2400"/>
              <a:t>Pré-processamento</a:t>
            </a:r>
            <a:endParaRPr sz="2400"/>
          </a:p>
          <a:p>
            <a:pPr indent="-342900" lvl="0" marL="457200" rtl="0" algn="l">
              <a:lnSpc>
                <a:spcPct val="100000"/>
              </a:lnSpc>
              <a:spcBef>
                <a:spcPts val="0"/>
              </a:spcBef>
              <a:spcAft>
                <a:spcPts val="0"/>
              </a:spcAft>
              <a:buSzPts val="1800"/>
              <a:buAutoNum type="arabicPeriod"/>
            </a:pPr>
            <a:r>
              <a:rPr lang="pt-BR" sz="2400"/>
              <a:t>Métricas de Análise</a:t>
            </a:r>
            <a:endParaRPr sz="2400"/>
          </a:p>
          <a:p>
            <a:pPr indent="-342900" lvl="0" marL="457200" rtl="0" algn="l">
              <a:lnSpc>
                <a:spcPct val="100000"/>
              </a:lnSpc>
              <a:spcBef>
                <a:spcPts val="0"/>
              </a:spcBef>
              <a:spcAft>
                <a:spcPts val="0"/>
              </a:spcAft>
              <a:buSzPts val="1800"/>
              <a:buAutoNum type="arabicPeriod"/>
            </a:pPr>
            <a:r>
              <a:rPr lang="pt-BR" sz="2400"/>
              <a:t>Interpretação dos resultados</a:t>
            </a:r>
            <a:endParaRPr sz="2400"/>
          </a:p>
        </p:txBody>
      </p:sp>
      <p:grpSp>
        <p:nvGrpSpPr>
          <p:cNvPr id="111" name="Google Shape;111;p4"/>
          <p:cNvGrpSpPr/>
          <p:nvPr/>
        </p:nvGrpSpPr>
        <p:grpSpPr>
          <a:xfrm>
            <a:off x="-129" y="6561297"/>
            <a:ext cx="9143944" cy="309570"/>
            <a:chOff x="5981104" y="6560015"/>
            <a:chExt cx="3162900" cy="309570"/>
          </a:xfrm>
        </p:grpSpPr>
        <p:sp>
          <p:nvSpPr>
            <p:cNvPr id="112" name="Google Shape;112;p4"/>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4"/>
          <p:cNvGrpSpPr/>
          <p:nvPr/>
        </p:nvGrpSpPr>
        <p:grpSpPr>
          <a:xfrm flipH="1" rot="10800000">
            <a:off x="-129" y="-9612"/>
            <a:ext cx="9143944" cy="887464"/>
            <a:chOff x="5981104" y="5982185"/>
            <a:chExt cx="3162900" cy="887464"/>
          </a:xfrm>
        </p:grpSpPr>
        <p:sp>
          <p:nvSpPr>
            <p:cNvPr id="116" name="Google Shape;116;p4"/>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 name="Google Shape;119;p4"/>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120" name="Google Shape;120;p4"/>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22"/>
          <p:cNvGrpSpPr/>
          <p:nvPr/>
        </p:nvGrpSpPr>
        <p:grpSpPr>
          <a:xfrm>
            <a:off x="-1" y="6561297"/>
            <a:ext cx="9144000" cy="309548"/>
            <a:chOff x="5981104" y="6560015"/>
            <a:chExt cx="3162896" cy="309548"/>
          </a:xfrm>
        </p:grpSpPr>
        <p:sp>
          <p:nvSpPr>
            <p:cNvPr id="405" name="Google Shape;405;p22"/>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2"/>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409" name="Google Shape;409;p22"/>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410" name="Google Shape;410;p22"/>
          <p:cNvGrpSpPr/>
          <p:nvPr/>
        </p:nvGrpSpPr>
        <p:grpSpPr>
          <a:xfrm flipH="1" rot="10800000">
            <a:off x="-1" y="-9528"/>
            <a:ext cx="9144000" cy="887380"/>
            <a:chOff x="5981104" y="5982185"/>
            <a:chExt cx="3162896" cy="887380"/>
          </a:xfrm>
        </p:grpSpPr>
        <p:sp>
          <p:nvSpPr>
            <p:cNvPr id="411" name="Google Shape;411;p22"/>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2"/>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sp>
        <p:nvSpPr>
          <p:cNvPr id="415" name="Google Shape;415;p22"/>
          <p:cNvSpPr txBox="1"/>
          <p:nvPr/>
        </p:nvSpPr>
        <p:spPr>
          <a:xfrm>
            <a:off x="226292" y="1930821"/>
            <a:ext cx="3655067" cy="2848854"/>
          </a:xfrm>
          <a:prstGeom prst="rect">
            <a:avLst/>
          </a:prstGeom>
          <a:blipFill rotWithShape="1">
            <a:blip r:embed="rId3">
              <a:alphaModFix/>
            </a:blip>
            <a:stretch>
              <a:fillRect b="0" l="-830" r="0" t="-1917"/>
            </a:stretch>
          </a:blip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pic>
        <p:nvPicPr>
          <p:cNvPr descr="Batch Gradient Descent - Terminologies - Arjun Mota's Blog" id="416" name="Google Shape;416;p22"/>
          <p:cNvPicPr preferRelativeResize="0"/>
          <p:nvPr/>
        </p:nvPicPr>
        <p:blipFill rotWithShape="1">
          <a:blip r:embed="rId4">
            <a:alphaModFix/>
          </a:blip>
          <a:srcRect b="0" l="0" r="0" t="0"/>
          <a:stretch/>
        </p:blipFill>
        <p:spPr>
          <a:xfrm>
            <a:off x="3673445" y="1482427"/>
            <a:ext cx="5244263" cy="3745642"/>
          </a:xfrm>
          <a:prstGeom prst="rect">
            <a:avLst/>
          </a:prstGeom>
          <a:noFill/>
          <a:ln>
            <a:noFill/>
          </a:ln>
        </p:spPr>
      </p:pic>
      <p:sp>
        <p:nvSpPr>
          <p:cNvPr id="417" name="Google Shape;417;p22"/>
          <p:cNvSpPr txBox="1"/>
          <p:nvPr/>
        </p:nvSpPr>
        <p:spPr>
          <a:xfrm>
            <a:off x="576085" y="4791331"/>
            <a:ext cx="2747568" cy="54489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23"/>
          <p:cNvGrpSpPr/>
          <p:nvPr/>
        </p:nvGrpSpPr>
        <p:grpSpPr>
          <a:xfrm>
            <a:off x="-1" y="6561297"/>
            <a:ext cx="9144000" cy="309548"/>
            <a:chOff x="5981104" y="6560015"/>
            <a:chExt cx="3162896" cy="309548"/>
          </a:xfrm>
        </p:grpSpPr>
        <p:sp>
          <p:nvSpPr>
            <p:cNvPr id="423" name="Google Shape;423;p23"/>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3"/>
          <p:cNvSpPr txBox="1"/>
          <p:nvPr>
            <p:ph idx="11" type="ftr"/>
          </p:nvPr>
        </p:nvSpPr>
        <p:spPr>
          <a:xfrm>
            <a:off x="3124199" y="6482458"/>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427" name="Google Shape;427;p23"/>
          <p:cNvSpPr txBox="1"/>
          <p:nvPr>
            <p:ph idx="12" type="sldNum"/>
          </p:nvPr>
        </p:nvSpPr>
        <p:spPr>
          <a:xfrm>
            <a:off x="6596376" y="6455223"/>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428" name="Google Shape;428;p23"/>
          <p:cNvGrpSpPr/>
          <p:nvPr/>
        </p:nvGrpSpPr>
        <p:grpSpPr>
          <a:xfrm flipH="1" rot="10800000">
            <a:off x="-1" y="-9528"/>
            <a:ext cx="9144000" cy="887380"/>
            <a:chOff x="5981104" y="5982185"/>
            <a:chExt cx="3162896" cy="887380"/>
          </a:xfrm>
        </p:grpSpPr>
        <p:sp>
          <p:nvSpPr>
            <p:cNvPr id="429" name="Google Shape;429;p23"/>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3"/>
          <p:cNvSpPr txBox="1"/>
          <p:nvPr/>
        </p:nvSpPr>
        <p:spPr>
          <a:xfrm>
            <a:off x="99542" y="115614"/>
            <a:ext cx="7563634" cy="62590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rPr b="1" i="0" lang="pt-BR" sz="3000" u="none" cap="none" strike="noStrike">
                <a:solidFill>
                  <a:schemeClr val="lt1"/>
                </a:solidFill>
                <a:latin typeface="Arial"/>
                <a:ea typeface="Arial"/>
                <a:cs typeface="Arial"/>
                <a:sym typeface="Arial"/>
              </a:rPr>
              <a:t>Artificial Intelligence</a:t>
            </a:r>
            <a:endParaRPr/>
          </a:p>
        </p:txBody>
      </p:sp>
      <p:sp>
        <p:nvSpPr>
          <p:cNvPr id="433" name="Google Shape;433;p23"/>
          <p:cNvSpPr txBox="1"/>
          <p:nvPr/>
        </p:nvSpPr>
        <p:spPr>
          <a:xfrm>
            <a:off x="0" y="6544473"/>
            <a:ext cx="610423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900" u="none" cap="none" strike="noStrike">
                <a:solidFill>
                  <a:srgbClr val="A5A5A5"/>
                </a:solidFill>
                <a:latin typeface="Arial"/>
                <a:ea typeface="Arial"/>
                <a:cs typeface="Arial"/>
                <a:sym typeface="Arial"/>
              </a:rPr>
              <a:t>https://br.pinterest.com/pin/583497695447727488/</a:t>
            </a:r>
            <a:endParaRPr/>
          </a:p>
        </p:txBody>
      </p:sp>
      <p:pic>
        <p:nvPicPr>
          <p:cNvPr descr="Neural Networks: Feedforward and Backpropagation Explained" id="434" name="Google Shape;434;p23"/>
          <p:cNvPicPr preferRelativeResize="0"/>
          <p:nvPr>
            <p:ph idx="1" type="body"/>
          </p:nvPr>
        </p:nvPicPr>
        <p:blipFill rotWithShape="1">
          <a:blip r:embed="rId3">
            <a:alphaModFix/>
          </a:blip>
          <a:srcRect b="0" l="0" r="0" t="0"/>
          <a:stretch/>
        </p:blipFill>
        <p:spPr>
          <a:xfrm>
            <a:off x="2928554" y="993209"/>
            <a:ext cx="5943990" cy="5438752"/>
          </a:xfrm>
          <a:prstGeom prst="rect">
            <a:avLst/>
          </a:prstGeom>
          <a:noFill/>
          <a:ln>
            <a:noFill/>
          </a:ln>
        </p:spPr>
      </p:pic>
      <p:sp>
        <p:nvSpPr>
          <p:cNvPr id="435" name="Google Shape;435;p23"/>
          <p:cNvSpPr txBox="1"/>
          <p:nvPr/>
        </p:nvSpPr>
        <p:spPr>
          <a:xfrm>
            <a:off x="0" y="2031249"/>
            <a:ext cx="2792361"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Neuron (Processing Unit)</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Connections (Synaptic Weight’s)</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Activation Function (Weighted Information)</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Bias → Output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24"/>
          <p:cNvGrpSpPr/>
          <p:nvPr/>
        </p:nvGrpSpPr>
        <p:grpSpPr>
          <a:xfrm>
            <a:off x="-129" y="6561297"/>
            <a:ext cx="9143944" cy="309570"/>
            <a:chOff x="5981104" y="6560015"/>
            <a:chExt cx="3162900" cy="309570"/>
          </a:xfrm>
        </p:grpSpPr>
        <p:sp>
          <p:nvSpPr>
            <p:cNvPr id="441" name="Google Shape;441;p24"/>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4"/>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4"/>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24"/>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445" name="Google Shape;445;p24"/>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446" name="Google Shape;446;p24"/>
          <p:cNvGrpSpPr/>
          <p:nvPr/>
        </p:nvGrpSpPr>
        <p:grpSpPr>
          <a:xfrm flipH="1" rot="10800000">
            <a:off x="-129" y="-9612"/>
            <a:ext cx="9143944" cy="887464"/>
            <a:chOff x="5981104" y="5982185"/>
            <a:chExt cx="3162900" cy="887464"/>
          </a:xfrm>
        </p:grpSpPr>
        <p:sp>
          <p:nvSpPr>
            <p:cNvPr id="447" name="Google Shape;447;p24"/>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0" name="Google Shape;450;p24"/>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451" name="Google Shape;451;p24"/>
          <p:cNvSpPr txBox="1"/>
          <p:nvPr/>
        </p:nvSpPr>
        <p:spPr>
          <a:xfrm>
            <a:off x="3071843" y="1285183"/>
            <a:ext cx="3000000" cy="8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Roboto"/>
                <a:ea typeface="Roboto"/>
                <a:cs typeface="Roboto"/>
                <a:sym typeface="Roboto"/>
              </a:rPr>
              <a:t>Dataset</a:t>
            </a:r>
            <a:endParaRPr b="1" i="0" sz="4000" u="none" cap="none" strike="noStrike">
              <a:solidFill>
                <a:schemeClr val="dk1"/>
              </a:solidFill>
              <a:latin typeface="Roboto"/>
              <a:ea typeface="Roboto"/>
              <a:cs typeface="Roboto"/>
              <a:sym typeface="Roboto"/>
            </a:endParaRPr>
          </a:p>
        </p:txBody>
      </p:sp>
      <p:sp>
        <p:nvSpPr>
          <p:cNvPr id="452" name="Google Shape;452;p24"/>
          <p:cNvSpPr txBox="1"/>
          <p:nvPr/>
        </p:nvSpPr>
        <p:spPr>
          <a:xfrm>
            <a:off x="130642" y="1797549"/>
            <a:ext cx="8908110" cy="432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i="0" lang="pt-BR"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355600" lvl="0" marL="457200" marR="0" rtl="0" algn="l">
              <a:lnSpc>
                <a:spcPct val="115000"/>
              </a:lnSpc>
              <a:spcBef>
                <a:spcPts val="160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Human Connectome Project (HCP) with N = 874 subjects</a:t>
            </a:r>
            <a:endParaRPr b="0" i="0" sz="20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Minimal preprocessed data from WM and Language tfMRI</a:t>
            </a:r>
            <a:endParaRPr b="0" i="0" sz="20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None/>
            </a:pPr>
            <a:r>
              <a:rPr b="0" i="0" lang="pt-BR" sz="1600" u="none" cap="none" strike="noStrike">
                <a:solidFill>
                  <a:srgbClr val="000000"/>
                </a:solidFill>
                <a:latin typeface="Arial"/>
                <a:ea typeface="Arial"/>
                <a:cs typeface="Arial"/>
                <a:sym typeface="Arial"/>
              </a:rPr>
              <a:t>*(motion correction, B0 distortion correction, coregistration to T1-weighted                                       images and normalization to surface template)</a:t>
            </a:r>
            <a:endParaRPr/>
          </a:p>
          <a:p>
            <a:pPr indent="0" lvl="0" marL="101600" marR="0" rtl="0" algn="l">
              <a:lnSpc>
                <a:spcPct val="115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Neuropsychological data: Factor analysis applied on 10 cognitive tasks to derive the general factor </a:t>
            </a:r>
            <a:r>
              <a:rPr b="0" i="1" lang="pt-BR" sz="2000" u="none" cap="none" strike="noStrike">
                <a:solidFill>
                  <a:srgbClr val="000000"/>
                </a:solidFill>
                <a:latin typeface="Arial"/>
                <a:ea typeface="Arial"/>
                <a:cs typeface="Arial"/>
                <a:sym typeface="Arial"/>
              </a:rPr>
              <a:t>g, </a:t>
            </a:r>
            <a:r>
              <a:rPr b="0" i="0" lang="pt-BR" sz="2000" u="none" cap="none" strike="noStrike">
                <a:solidFill>
                  <a:srgbClr val="000000"/>
                </a:solidFill>
                <a:latin typeface="Arial"/>
                <a:ea typeface="Arial"/>
                <a:cs typeface="Arial"/>
                <a:sym typeface="Arial"/>
              </a:rPr>
              <a:t>using the </a:t>
            </a:r>
            <a:r>
              <a:rPr b="0" i="1" lang="pt-BR" sz="2000" u="none" cap="none" strike="noStrike">
                <a:solidFill>
                  <a:srgbClr val="000000"/>
                </a:solidFill>
                <a:latin typeface="Arial"/>
                <a:ea typeface="Arial"/>
                <a:cs typeface="Arial"/>
                <a:sym typeface="Arial"/>
              </a:rPr>
              <a:t>omega</a:t>
            </a:r>
            <a:r>
              <a:rPr b="0" i="0" lang="pt-BR" sz="2000" u="none" cap="none" strike="noStrike">
                <a:solidFill>
                  <a:srgbClr val="000000"/>
                </a:solidFill>
                <a:latin typeface="Arial"/>
                <a:ea typeface="Arial"/>
                <a:cs typeface="Arial"/>
                <a:sym typeface="Arial"/>
              </a:rPr>
              <a:t> function from </a:t>
            </a:r>
            <a:r>
              <a:rPr b="0" i="1" lang="pt-BR" sz="2000" u="none" cap="none" strike="noStrike">
                <a:solidFill>
                  <a:srgbClr val="000000"/>
                </a:solidFill>
                <a:latin typeface="Arial"/>
                <a:ea typeface="Arial"/>
                <a:cs typeface="Arial"/>
                <a:sym typeface="Arial"/>
              </a:rPr>
              <a:t>psych </a:t>
            </a:r>
            <a:r>
              <a:rPr b="0" i="0" lang="pt-BR" sz="2000" u="none" cap="none" strike="noStrike">
                <a:solidFill>
                  <a:srgbClr val="000000"/>
                </a:solidFill>
                <a:latin typeface="Arial"/>
                <a:ea typeface="Arial"/>
                <a:cs typeface="Arial"/>
                <a:sym typeface="Arial"/>
              </a:rPr>
              <a:t>package in R</a:t>
            </a:r>
            <a:endParaRPr/>
          </a:p>
          <a:p>
            <a:pPr indent="0" lvl="0" marL="101600" marR="0" rtl="0" algn="l">
              <a:lnSpc>
                <a:spcPct val="115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01600" marR="0" rtl="0" algn="l">
              <a:lnSpc>
                <a:spcPct val="115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453" name="Google Shape;453;p24"/>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
        <p:nvSpPr>
          <p:cNvPr id="454" name="Google Shape;454;p24"/>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25"/>
          <p:cNvGrpSpPr/>
          <p:nvPr/>
        </p:nvGrpSpPr>
        <p:grpSpPr>
          <a:xfrm>
            <a:off x="0" y="6561297"/>
            <a:ext cx="9144000" cy="309548"/>
            <a:chOff x="5981104" y="6560015"/>
            <a:chExt cx="3162896" cy="309548"/>
          </a:xfrm>
        </p:grpSpPr>
        <p:sp>
          <p:nvSpPr>
            <p:cNvPr id="460" name="Google Shape;460;p25"/>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5"/>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5"/>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25"/>
          <p:cNvSpPr txBox="1"/>
          <p:nvPr>
            <p:ph idx="11" type="ftr"/>
          </p:nvPr>
        </p:nvSpPr>
        <p:spPr>
          <a:xfrm>
            <a:off x="3124200" y="6453336"/>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464" name="Google Shape;464;p25"/>
          <p:cNvSpPr txBox="1"/>
          <p:nvPr>
            <p:ph idx="12" type="sldNum"/>
          </p:nvPr>
        </p:nvSpPr>
        <p:spPr>
          <a:xfrm>
            <a:off x="6553200" y="645333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465" name="Google Shape;465;p25"/>
          <p:cNvGrpSpPr/>
          <p:nvPr/>
        </p:nvGrpSpPr>
        <p:grpSpPr>
          <a:xfrm flipH="1" rot="10800000">
            <a:off x="0" y="-9528"/>
            <a:ext cx="9144000" cy="887380"/>
            <a:chOff x="5981104" y="5982185"/>
            <a:chExt cx="3162896" cy="887380"/>
          </a:xfrm>
        </p:grpSpPr>
        <p:sp>
          <p:nvSpPr>
            <p:cNvPr id="466" name="Google Shape;466;p25"/>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5"/>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5"/>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9" name="Google Shape;469;p25"/>
          <p:cNvPicPr preferRelativeResize="0"/>
          <p:nvPr/>
        </p:nvPicPr>
        <p:blipFill rotWithShape="1">
          <a:blip r:embed="rId3">
            <a:alphaModFix/>
          </a:blip>
          <a:srcRect b="0" l="0" r="0" t="0"/>
          <a:stretch/>
        </p:blipFill>
        <p:spPr>
          <a:xfrm>
            <a:off x="7471133" y="-54714"/>
            <a:ext cx="1567620" cy="956465"/>
          </a:xfrm>
          <a:prstGeom prst="rect">
            <a:avLst/>
          </a:prstGeom>
          <a:noFill/>
          <a:ln>
            <a:noFill/>
          </a:ln>
        </p:spPr>
      </p:pic>
      <p:sp>
        <p:nvSpPr>
          <p:cNvPr id="470" name="Google Shape;470;p25"/>
          <p:cNvSpPr txBox="1"/>
          <p:nvPr/>
        </p:nvSpPr>
        <p:spPr>
          <a:xfrm>
            <a:off x="1971104" y="993707"/>
            <a:ext cx="5201792"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Roboto"/>
                <a:ea typeface="Roboto"/>
                <a:cs typeface="Roboto"/>
                <a:sym typeface="Roboto"/>
              </a:rPr>
              <a:t>Downloading images</a:t>
            </a:r>
            <a:endParaRPr b="1" i="0" sz="4000" u="none" cap="none" strike="noStrike">
              <a:solidFill>
                <a:schemeClr val="dk1"/>
              </a:solidFill>
              <a:latin typeface="Roboto"/>
              <a:ea typeface="Roboto"/>
              <a:cs typeface="Roboto"/>
              <a:sym typeface="Roboto"/>
            </a:endParaRPr>
          </a:p>
        </p:txBody>
      </p:sp>
      <p:pic>
        <p:nvPicPr>
          <p:cNvPr id="471" name="Google Shape;471;p25"/>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IBM Aspera Connect" id="472" name="Google Shape;472;p25"/>
          <p:cNvPicPr preferRelativeResize="0"/>
          <p:nvPr/>
        </p:nvPicPr>
        <p:blipFill rotWithShape="1">
          <a:blip r:embed="rId5">
            <a:alphaModFix/>
          </a:blip>
          <a:srcRect b="0" l="0" r="0" t="0"/>
          <a:stretch/>
        </p:blipFill>
        <p:spPr>
          <a:xfrm>
            <a:off x="1171004" y="2553739"/>
            <a:ext cx="2243708" cy="2243708"/>
          </a:xfrm>
          <a:prstGeom prst="rect">
            <a:avLst/>
          </a:prstGeom>
          <a:noFill/>
          <a:ln>
            <a:noFill/>
          </a:ln>
        </p:spPr>
      </p:pic>
      <p:sp>
        <p:nvSpPr>
          <p:cNvPr id="473" name="Google Shape;473;p25"/>
          <p:cNvSpPr/>
          <p:nvPr/>
        </p:nvSpPr>
        <p:spPr>
          <a:xfrm>
            <a:off x="381485" y="3603565"/>
            <a:ext cx="2133600" cy="2306958"/>
          </a:xfrm>
          <a:prstGeom prst="mathMultiply">
            <a:avLst>
              <a:gd fmla="val 23520" name="adj1"/>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ws-cli-logo - Manjaro dot site" id="474" name="Google Shape;474;p25"/>
          <p:cNvPicPr preferRelativeResize="0"/>
          <p:nvPr/>
        </p:nvPicPr>
        <p:blipFill rotWithShape="1">
          <a:blip r:embed="rId6">
            <a:alphaModFix/>
          </a:blip>
          <a:srcRect b="0" l="0" r="0" t="0"/>
          <a:stretch/>
        </p:blipFill>
        <p:spPr>
          <a:xfrm>
            <a:off x="4288596" y="2576047"/>
            <a:ext cx="3684400" cy="2210640"/>
          </a:xfrm>
          <a:prstGeom prst="rect">
            <a:avLst/>
          </a:prstGeom>
          <a:noFill/>
          <a:ln>
            <a:noFill/>
          </a:ln>
        </p:spPr>
      </p:pic>
      <p:pic>
        <p:nvPicPr>
          <p:cNvPr descr="Marcada Correta Sinal Modelo | PosterMyWall" id="475" name="Google Shape;475;p25"/>
          <p:cNvPicPr preferRelativeResize="0"/>
          <p:nvPr/>
        </p:nvPicPr>
        <p:blipFill rotWithShape="1">
          <a:blip r:embed="rId7">
            <a:alphaModFix/>
          </a:blip>
          <a:srcRect b="0" l="0" r="0" t="0"/>
          <a:stretch/>
        </p:blipFill>
        <p:spPr>
          <a:xfrm>
            <a:off x="7336178" y="3977976"/>
            <a:ext cx="1617421" cy="1617421"/>
          </a:xfrm>
          <a:prstGeom prst="rect">
            <a:avLst/>
          </a:prstGeom>
          <a:noFill/>
          <a:ln>
            <a:noFill/>
          </a:ln>
        </p:spPr>
      </p:pic>
      <p:sp>
        <p:nvSpPr>
          <p:cNvPr id="476" name="Google Shape;476;p25"/>
          <p:cNvSpPr txBox="1"/>
          <p:nvPr/>
        </p:nvSpPr>
        <p:spPr>
          <a:xfrm>
            <a:off x="1318914" y="2086831"/>
            <a:ext cx="194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pt-BR" sz="1400" u="none" cap="none" strike="noStrike">
                <a:solidFill>
                  <a:srgbClr val="000000"/>
                </a:solidFill>
                <a:latin typeface="Arial"/>
                <a:ea typeface="Arial"/>
                <a:cs typeface="Arial"/>
                <a:sym typeface="Arial"/>
              </a:rPr>
              <a:t>ASPERA CONNECT</a:t>
            </a:r>
            <a:endParaRPr b="1" i="1" sz="1400" u="none" cap="none" strike="noStrike">
              <a:solidFill>
                <a:srgbClr val="000000"/>
              </a:solidFill>
              <a:latin typeface="Arial"/>
              <a:ea typeface="Arial"/>
              <a:cs typeface="Arial"/>
              <a:sym typeface="Arial"/>
            </a:endParaRPr>
          </a:p>
        </p:txBody>
      </p:sp>
      <p:sp>
        <p:nvSpPr>
          <p:cNvPr id="477" name="Google Shape;477;p25"/>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26"/>
          <p:cNvGrpSpPr/>
          <p:nvPr/>
        </p:nvGrpSpPr>
        <p:grpSpPr>
          <a:xfrm>
            <a:off x="0" y="6561297"/>
            <a:ext cx="9144000" cy="309548"/>
            <a:chOff x="5981104" y="6560015"/>
            <a:chExt cx="3162896" cy="309548"/>
          </a:xfrm>
        </p:grpSpPr>
        <p:sp>
          <p:nvSpPr>
            <p:cNvPr id="483" name="Google Shape;483;p26"/>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6"/>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6"/>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26"/>
          <p:cNvSpPr txBox="1"/>
          <p:nvPr>
            <p:ph idx="11" type="ftr"/>
          </p:nvPr>
        </p:nvSpPr>
        <p:spPr>
          <a:xfrm>
            <a:off x="3124200" y="6453336"/>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487" name="Google Shape;487;p26"/>
          <p:cNvSpPr txBox="1"/>
          <p:nvPr>
            <p:ph idx="12" type="sldNum"/>
          </p:nvPr>
        </p:nvSpPr>
        <p:spPr>
          <a:xfrm>
            <a:off x="6553200" y="645333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488" name="Google Shape;488;p26"/>
          <p:cNvGrpSpPr/>
          <p:nvPr/>
        </p:nvGrpSpPr>
        <p:grpSpPr>
          <a:xfrm flipH="1" rot="10800000">
            <a:off x="0" y="-9528"/>
            <a:ext cx="9144000" cy="887380"/>
            <a:chOff x="5981104" y="5982185"/>
            <a:chExt cx="3162896" cy="887380"/>
          </a:xfrm>
        </p:grpSpPr>
        <p:sp>
          <p:nvSpPr>
            <p:cNvPr id="489" name="Google Shape;489;p26"/>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6"/>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6"/>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2" name="Google Shape;492;p26"/>
          <p:cNvPicPr preferRelativeResize="0"/>
          <p:nvPr/>
        </p:nvPicPr>
        <p:blipFill rotWithShape="1">
          <a:blip r:embed="rId3">
            <a:alphaModFix/>
          </a:blip>
          <a:srcRect b="0" l="0" r="0" t="0"/>
          <a:stretch/>
        </p:blipFill>
        <p:spPr>
          <a:xfrm>
            <a:off x="7471133" y="-54714"/>
            <a:ext cx="1567620" cy="956465"/>
          </a:xfrm>
          <a:prstGeom prst="rect">
            <a:avLst/>
          </a:prstGeom>
          <a:noFill/>
          <a:ln>
            <a:noFill/>
          </a:ln>
        </p:spPr>
      </p:pic>
      <p:pic>
        <p:nvPicPr>
          <p:cNvPr id="493" name="Google Shape;493;p26"/>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494" name="Google Shape;494;p26"/>
          <p:cNvPicPr preferRelativeResize="0"/>
          <p:nvPr/>
        </p:nvPicPr>
        <p:blipFill rotWithShape="1">
          <a:blip r:embed="rId5">
            <a:alphaModFix/>
          </a:blip>
          <a:srcRect b="10030" l="18295" r="10000" t="19708"/>
          <a:stretch/>
        </p:blipFill>
        <p:spPr>
          <a:xfrm>
            <a:off x="589019" y="1984539"/>
            <a:ext cx="7965961" cy="4388584"/>
          </a:xfrm>
          <a:prstGeom prst="rect">
            <a:avLst/>
          </a:prstGeom>
          <a:noFill/>
          <a:ln>
            <a:noFill/>
          </a:ln>
        </p:spPr>
      </p:pic>
      <p:pic>
        <p:nvPicPr>
          <p:cNvPr descr="Quickest way to try out Jupyter Notebook: zero install, 3 CLI commands and  5 minutes to action - AMIS, Data Driven Blog - Oracle &amp; Microsoft Azure" id="495" name="Google Shape;495;p26"/>
          <p:cNvPicPr preferRelativeResize="0"/>
          <p:nvPr/>
        </p:nvPicPr>
        <p:blipFill rotWithShape="1">
          <a:blip r:embed="rId6">
            <a:alphaModFix/>
          </a:blip>
          <a:srcRect b="0" l="0" r="0" t="0"/>
          <a:stretch/>
        </p:blipFill>
        <p:spPr>
          <a:xfrm>
            <a:off x="0" y="866345"/>
            <a:ext cx="995140" cy="997844"/>
          </a:xfrm>
          <a:prstGeom prst="rect">
            <a:avLst/>
          </a:prstGeom>
          <a:noFill/>
          <a:ln>
            <a:noFill/>
          </a:ln>
        </p:spPr>
      </p:pic>
      <p:sp>
        <p:nvSpPr>
          <p:cNvPr id="496" name="Google Shape;496;p26"/>
          <p:cNvSpPr txBox="1"/>
          <p:nvPr/>
        </p:nvSpPr>
        <p:spPr>
          <a:xfrm>
            <a:off x="1971103" y="901079"/>
            <a:ext cx="5201792"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Roboto"/>
                <a:ea typeface="Roboto"/>
                <a:cs typeface="Roboto"/>
                <a:sym typeface="Roboto"/>
              </a:rPr>
              <a:t>Downloading images</a:t>
            </a:r>
            <a:endParaRPr b="1" i="0" sz="4000" u="none" cap="none" strike="noStrike">
              <a:solidFill>
                <a:schemeClr val="dk1"/>
              </a:solidFill>
              <a:latin typeface="Roboto"/>
              <a:ea typeface="Roboto"/>
              <a:cs typeface="Roboto"/>
              <a:sym typeface="Roboto"/>
            </a:endParaRPr>
          </a:p>
        </p:txBody>
      </p:sp>
      <p:sp>
        <p:nvSpPr>
          <p:cNvPr id="497" name="Google Shape;497;p26"/>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27"/>
          <p:cNvGrpSpPr/>
          <p:nvPr/>
        </p:nvGrpSpPr>
        <p:grpSpPr>
          <a:xfrm>
            <a:off x="-129" y="6561297"/>
            <a:ext cx="9143944" cy="309570"/>
            <a:chOff x="5981104" y="6560015"/>
            <a:chExt cx="3162900" cy="309570"/>
          </a:xfrm>
        </p:grpSpPr>
        <p:sp>
          <p:nvSpPr>
            <p:cNvPr id="503" name="Google Shape;503;p27"/>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7"/>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7"/>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27"/>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507" name="Google Shape;507;p27"/>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508" name="Google Shape;508;p27"/>
          <p:cNvGrpSpPr/>
          <p:nvPr/>
        </p:nvGrpSpPr>
        <p:grpSpPr>
          <a:xfrm flipH="1" rot="10800000">
            <a:off x="-129" y="-9612"/>
            <a:ext cx="9143944" cy="887464"/>
            <a:chOff x="5981104" y="5982185"/>
            <a:chExt cx="3162900" cy="887464"/>
          </a:xfrm>
        </p:grpSpPr>
        <p:sp>
          <p:nvSpPr>
            <p:cNvPr id="509" name="Google Shape;509;p27"/>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7"/>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7"/>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2" name="Google Shape;512;p27"/>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513" name="Google Shape;513;p27"/>
          <p:cNvSpPr txBox="1"/>
          <p:nvPr/>
        </p:nvSpPr>
        <p:spPr>
          <a:xfrm>
            <a:off x="1382225" y="1185300"/>
            <a:ext cx="6202500" cy="1095000"/>
          </a:xfrm>
          <a:prstGeom prst="rect">
            <a:avLst/>
          </a:prstGeom>
          <a:noFill/>
          <a:ln>
            <a:noFill/>
          </a:ln>
        </p:spPr>
        <p:txBody>
          <a:bodyPr anchorCtr="0" anchor="t" bIns="91425" lIns="91425" spcFirstLastPara="1" rIns="91425" wrap="square" tIns="91425">
            <a:noAutofit/>
          </a:bodyPr>
          <a:lstStyle/>
          <a:p>
            <a:pPr indent="352799" lvl="0" marL="457200" rtl="0" algn="l">
              <a:lnSpc>
                <a:spcPct val="115000"/>
              </a:lnSpc>
              <a:spcBef>
                <a:spcPts val="0"/>
              </a:spcBef>
              <a:spcAft>
                <a:spcPts val="0"/>
              </a:spcAft>
              <a:buClr>
                <a:schemeClr val="dk1"/>
              </a:buClr>
              <a:buSzPts val="2000"/>
              <a:buFont typeface="Arial"/>
              <a:buNone/>
            </a:pPr>
            <a:r>
              <a:rPr b="1" lang="pt-BR" sz="1900">
                <a:solidFill>
                  <a:schemeClr val="dk1"/>
                </a:solidFill>
              </a:rPr>
              <a:t>Parcellation scheme</a:t>
            </a:r>
            <a:r>
              <a:rPr lang="pt-BR" sz="1900">
                <a:solidFill>
                  <a:schemeClr val="dk1"/>
                </a:solidFill>
              </a:rPr>
              <a:t> </a:t>
            </a:r>
            <a:r>
              <a:rPr b="1" lang="pt-BR" sz="1900">
                <a:solidFill>
                  <a:schemeClr val="dk1"/>
                </a:solidFill>
              </a:rPr>
              <a:t>and pre-processing</a:t>
            </a:r>
            <a:endParaRPr b="1" sz="1900">
              <a:solidFill>
                <a:schemeClr val="dk1"/>
              </a:solidFill>
            </a:endParaRPr>
          </a:p>
          <a:p>
            <a:pPr indent="0" lvl="0" marL="0" marR="0" rtl="0" algn="ctr">
              <a:lnSpc>
                <a:spcPct val="100000"/>
              </a:lnSpc>
              <a:spcBef>
                <a:spcPts val="0"/>
              </a:spcBef>
              <a:spcAft>
                <a:spcPts val="0"/>
              </a:spcAft>
              <a:buClr>
                <a:srgbClr val="000000"/>
              </a:buClr>
              <a:buSzPts val="4000"/>
              <a:buFont typeface="Arial"/>
              <a:buNone/>
            </a:pPr>
            <a:r>
              <a:t/>
            </a:r>
            <a:endParaRPr b="1" sz="4000">
              <a:solidFill>
                <a:schemeClr val="dk1"/>
              </a:solidFill>
              <a:latin typeface="Roboto"/>
              <a:ea typeface="Roboto"/>
              <a:cs typeface="Roboto"/>
              <a:sym typeface="Roboto"/>
            </a:endParaRPr>
          </a:p>
        </p:txBody>
      </p:sp>
      <p:sp>
        <p:nvSpPr>
          <p:cNvPr id="514" name="Google Shape;514;p27"/>
          <p:cNvSpPr txBox="1"/>
          <p:nvPr/>
        </p:nvSpPr>
        <p:spPr>
          <a:xfrm>
            <a:off x="420450" y="1677350"/>
            <a:ext cx="8302800" cy="240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700" u="none" cap="none" strike="noStrike">
              <a:solidFill>
                <a:srgbClr val="000000"/>
              </a:solidFill>
              <a:latin typeface="Arial"/>
              <a:ea typeface="Arial"/>
              <a:cs typeface="Arial"/>
              <a:sym typeface="Arial"/>
            </a:endParaRPr>
          </a:p>
          <a:p>
            <a:pPr indent="-349250" lvl="0" marL="457200" marR="0" rtl="0" algn="l">
              <a:lnSpc>
                <a:spcPct val="115000"/>
              </a:lnSpc>
              <a:spcBef>
                <a:spcPts val="0"/>
              </a:spcBef>
              <a:spcAft>
                <a:spcPts val="0"/>
              </a:spcAft>
              <a:buClr>
                <a:srgbClr val="000000"/>
              </a:buClr>
              <a:buSzPts val="1900"/>
              <a:buFont typeface="Arial"/>
              <a:buChar char="➔"/>
            </a:pPr>
            <a:r>
              <a:rPr b="0" i="0" lang="pt-BR" sz="1700" u="none" cap="none" strike="noStrike">
                <a:solidFill>
                  <a:srgbClr val="000000"/>
                </a:solidFill>
                <a:latin typeface="Arial"/>
                <a:ea typeface="Arial"/>
                <a:cs typeface="Arial"/>
                <a:sym typeface="Arial"/>
              </a:rPr>
              <a:t>Pre-processing pipeline (Dubois, 2018):</a:t>
            </a:r>
            <a:endParaRPr sz="1300"/>
          </a:p>
          <a:p>
            <a:pPr indent="-228600" lvl="0" marL="457200" marR="0" rtl="0" algn="l">
              <a:lnSpc>
                <a:spcPct val="115000"/>
              </a:lnSpc>
              <a:spcBef>
                <a:spcPts val="0"/>
              </a:spcBef>
              <a:spcAft>
                <a:spcPts val="0"/>
              </a:spcAft>
              <a:buClr>
                <a:srgbClr val="000000"/>
              </a:buClr>
              <a:buSzPts val="2000"/>
              <a:buFont typeface="Arial"/>
              <a:buNone/>
            </a:pPr>
            <a:r>
              <a:t/>
            </a:r>
            <a:endParaRPr b="0" i="0" sz="1700" u="none" cap="none" strike="noStrike">
              <a:solidFill>
                <a:srgbClr val="000000"/>
              </a:solidFill>
              <a:latin typeface="Arial"/>
              <a:ea typeface="Arial"/>
              <a:cs typeface="Arial"/>
              <a:sym typeface="Arial"/>
            </a:endParaRPr>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The signal at each voxel is z-score normalized.</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Using tissue masks, temporal drifts from cerebrospinal fluid (CSF) and white matter (WM) are removed with third-degree Legendre polynomial regressors.</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The mean signals of CSF and WM are computed and regressed from gray matter voxels.</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Translational and rotational realignment parameters and their temporal derivatives are used as explanatory variables in motion regression.</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Signals are lowpass filtered with a Gaussian kernel with a standard deviation of 1 TR, i.e. 720 ms in the HCP dataset.</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300" u="none" cap="none" strike="noStrike">
                <a:solidFill>
                  <a:srgbClr val="000000"/>
                </a:solidFill>
                <a:latin typeface="Arial"/>
                <a:ea typeface="Arial"/>
                <a:cs typeface="Arial"/>
                <a:sym typeface="Arial"/>
              </a:rPr>
              <a:t>The temporal drift from gray matter signal is removed using a third-degree Legendre polynomial regressor.</a:t>
            </a:r>
            <a:endParaRPr sz="1300"/>
          </a:p>
          <a:p>
            <a:pPr indent="-349250" lvl="0" marL="457200" marR="0" rtl="0" algn="l">
              <a:lnSpc>
                <a:spcPct val="115000"/>
              </a:lnSpc>
              <a:spcBef>
                <a:spcPts val="0"/>
              </a:spcBef>
              <a:spcAft>
                <a:spcPts val="0"/>
              </a:spcAft>
              <a:buClr>
                <a:srgbClr val="000000"/>
              </a:buClr>
              <a:buSzPts val="1900"/>
              <a:buFont typeface="Arial"/>
              <a:buAutoNum type="arabicPeriod"/>
            </a:pPr>
            <a:r>
              <a:rPr b="0" i="0" lang="pt-BR" sz="1500" u="none" cap="none" strike="noStrike">
                <a:solidFill>
                  <a:srgbClr val="000000"/>
                </a:solidFill>
                <a:latin typeface="Arial"/>
                <a:ea typeface="Arial"/>
                <a:cs typeface="Arial"/>
                <a:sym typeface="Arial"/>
              </a:rPr>
              <a:t>Global signal regression is performed.</a:t>
            </a:r>
            <a:endParaRPr b="0" i="0" sz="11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2000"/>
              <a:buFont typeface="Arial"/>
              <a:buNone/>
            </a:pPr>
            <a:r>
              <a:t/>
            </a:r>
            <a:endParaRPr b="0" i="0" sz="1700" u="none" cap="none" strike="noStrike">
              <a:solidFill>
                <a:srgbClr val="000000"/>
              </a:solidFill>
              <a:latin typeface="Arial"/>
              <a:ea typeface="Arial"/>
              <a:cs typeface="Arial"/>
              <a:sym typeface="Arial"/>
            </a:endParaRPr>
          </a:p>
          <a:p>
            <a:pPr indent="0" lvl="4" marL="101600" marR="0" rtl="0" algn="l">
              <a:lnSpc>
                <a:spcPct val="115000"/>
              </a:lnSpc>
              <a:spcBef>
                <a:spcPts val="0"/>
              </a:spcBef>
              <a:spcAft>
                <a:spcPts val="0"/>
              </a:spcAft>
              <a:buNone/>
            </a:pPr>
            <a:r>
              <a:t/>
            </a:r>
            <a:endParaRPr b="0" i="0" sz="1700" u="none" cap="none" strike="noStrike">
              <a:solidFill>
                <a:srgbClr val="000000"/>
              </a:solidFill>
              <a:latin typeface="Arial"/>
              <a:ea typeface="Arial"/>
              <a:cs typeface="Arial"/>
              <a:sym typeface="Arial"/>
            </a:endParaRPr>
          </a:p>
          <a:p>
            <a:pPr indent="0" lvl="3" marL="101600" marR="0" rtl="0" algn="l">
              <a:lnSpc>
                <a:spcPct val="115000"/>
              </a:lnSpc>
              <a:spcBef>
                <a:spcPts val="0"/>
              </a:spcBef>
              <a:spcAft>
                <a:spcPts val="0"/>
              </a:spcAft>
              <a:buNone/>
            </a:pPr>
            <a:r>
              <a:rPr b="0" i="0" lang="pt-BR" sz="1700" u="none" cap="none" strike="noStrike">
                <a:solidFill>
                  <a:srgbClr val="000000"/>
                </a:solidFill>
                <a:latin typeface="Arial"/>
                <a:ea typeface="Arial"/>
                <a:cs typeface="Arial"/>
                <a:sym typeface="Arial"/>
              </a:rPr>
              <a:t>	</a:t>
            </a:r>
            <a:endParaRPr sz="1300"/>
          </a:p>
          <a:p>
            <a:pPr indent="0" lvl="0" marL="114300" marR="0" rtl="0" algn="l">
              <a:lnSpc>
                <a:spcPct val="115000"/>
              </a:lnSpc>
              <a:spcBef>
                <a:spcPts val="0"/>
              </a:spcBef>
              <a:spcAft>
                <a:spcPts val="0"/>
              </a:spcAft>
              <a:buNone/>
            </a:pPr>
            <a:r>
              <a:t/>
            </a:r>
            <a:endParaRPr b="0" i="0" sz="1700" u="none" cap="none" strike="noStrike">
              <a:solidFill>
                <a:srgbClr val="000000"/>
              </a:solidFill>
              <a:latin typeface="Arial"/>
              <a:ea typeface="Arial"/>
              <a:cs typeface="Arial"/>
              <a:sym typeface="Arial"/>
            </a:endParaRPr>
          </a:p>
          <a:p>
            <a:pPr indent="0" lvl="0" marL="114300" marR="0" rtl="0" algn="l">
              <a:lnSpc>
                <a:spcPct val="115000"/>
              </a:lnSpc>
              <a:spcBef>
                <a:spcPts val="0"/>
              </a:spcBef>
              <a:spcAft>
                <a:spcPts val="0"/>
              </a:spcAft>
              <a:buNone/>
            </a:pPr>
            <a:r>
              <a:rPr b="0" i="0" lang="pt-BR" sz="1700" u="none" cap="none" strike="noStrike">
                <a:solidFill>
                  <a:srgbClr val="000000"/>
                </a:solidFill>
                <a:latin typeface="Arial"/>
                <a:ea typeface="Arial"/>
                <a:cs typeface="Arial"/>
                <a:sym typeface="Arial"/>
              </a:rPr>
              <a:t>                                             </a:t>
            </a:r>
            <a:endParaRPr sz="1300"/>
          </a:p>
          <a:p>
            <a:pPr indent="0" lvl="0" marL="114300" marR="0" rtl="0" algn="l">
              <a:lnSpc>
                <a:spcPct val="115000"/>
              </a:lnSpc>
              <a:spcBef>
                <a:spcPts val="0"/>
              </a:spcBef>
              <a:spcAft>
                <a:spcPts val="0"/>
              </a:spcAft>
              <a:buNone/>
            </a:pPr>
            <a:r>
              <a:rPr b="1" i="0" lang="pt-BR" sz="1700" u="none" cap="none" strike="noStrike">
                <a:solidFill>
                  <a:srgbClr val="000000"/>
                </a:solidFill>
                <a:latin typeface="Arial"/>
                <a:ea typeface="Arial"/>
                <a:cs typeface="Arial"/>
                <a:sym typeface="Arial"/>
              </a:rPr>
              <a:t>                                                       </a:t>
            </a:r>
            <a:endParaRPr sz="1300"/>
          </a:p>
          <a:p>
            <a:pPr indent="0" lvl="0" marL="114300" marR="0" rtl="0" algn="l">
              <a:lnSpc>
                <a:spcPct val="115000"/>
              </a:lnSpc>
              <a:spcBef>
                <a:spcPts val="0"/>
              </a:spcBef>
              <a:spcAft>
                <a:spcPts val="0"/>
              </a:spcAft>
              <a:buNone/>
            </a:pPr>
            <a:r>
              <a:t/>
            </a:r>
            <a:endParaRPr b="0" i="0" sz="17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700" u="none" cap="none" strike="noStrike">
              <a:solidFill>
                <a:srgbClr val="000000"/>
              </a:solidFill>
              <a:latin typeface="Arial"/>
              <a:ea typeface="Arial"/>
              <a:cs typeface="Arial"/>
              <a:sym typeface="Arial"/>
            </a:endParaRPr>
          </a:p>
          <a:p>
            <a:pPr indent="0" lvl="0" marL="360000" marR="0" rtl="0" algn="l">
              <a:lnSpc>
                <a:spcPct val="115000"/>
              </a:lnSpc>
              <a:spcBef>
                <a:spcPts val="1600"/>
              </a:spcBef>
              <a:spcAft>
                <a:spcPts val="0"/>
              </a:spcAft>
              <a:buNone/>
            </a:pPr>
            <a:r>
              <a:rPr b="1" i="0" lang="pt-BR"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360000" marR="0" rtl="0" algn="l">
              <a:lnSpc>
                <a:spcPct val="115000"/>
              </a:lnSpc>
              <a:spcBef>
                <a:spcPts val="3200"/>
              </a:spcBef>
              <a:spcAft>
                <a:spcPts val="1600"/>
              </a:spcAft>
              <a:buClr>
                <a:srgbClr val="000000"/>
              </a:buClr>
              <a:buSzPts val="2000"/>
              <a:buFont typeface="Arial"/>
              <a:buNone/>
            </a:pPr>
            <a:r>
              <a:t/>
            </a:r>
            <a:endParaRPr b="0" i="0" sz="1900" u="none" cap="none" strike="noStrike">
              <a:solidFill>
                <a:srgbClr val="000000"/>
              </a:solidFill>
              <a:latin typeface="Arial"/>
              <a:ea typeface="Arial"/>
              <a:cs typeface="Arial"/>
              <a:sym typeface="Arial"/>
            </a:endParaRPr>
          </a:p>
        </p:txBody>
      </p:sp>
      <p:pic>
        <p:nvPicPr>
          <p:cNvPr id="515" name="Google Shape;515;p27"/>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
        <p:nvSpPr>
          <p:cNvPr id="516" name="Google Shape;516;p27"/>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g71cd2d0ad0_0_67"/>
          <p:cNvGrpSpPr/>
          <p:nvPr/>
        </p:nvGrpSpPr>
        <p:grpSpPr>
          <a:xfrm>
            <a:off x="-129" y="6561297"/>
            <a:ext cx="9143944" cy="309570"/>
            <a:chOff x="5981104" y="6560015"/>
            <a:chExt cx="3162900" cy="309570"/>
          </a:xfrm>
        </p:grpSpPr>
        <p:sp>
          <p:nvSpPr>
            <p:cNvPr id="522" name="Google Shape;522;g71cd2d0ad0_0_67"/>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71cd2d0ad0_0_67"/>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71cd2d0ad0_0_67"/>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g71cd2d0ad0_0_67"/>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526" name="Google Shape;526;g71cd2d0ad0_0_67"/>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527" name="Google Shape;527;g71cd2d0ad0_0_67"/>
          <p:cNvGrpSpPr/>
          <p:nvPr/>
        </p:nvGrpSpPr>
        <p:grpSpPr>
          <a:xfrm flipH="1" rot="10800000">
            <a:off x="-129" y="-9612"/>
            <a:ext cx="9143944" cy="887464"/>
            <a:chOff x="5981104" y="5982185"/>
            <a:chExt cx="3162900" cy="887464"/>
          </a:xfrm>
        </p:grpSpPr>
        <p:sp>
          <p:nvSpPr>
            <p:cNvPr id="528" name="Google Shape;528;g71cd2d0ad0_0_67"/>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71cd2d0ad0_0_67"/>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71cd2d0ad0_0_67"/>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1" name="Google Shape;531;g71cd2d0ad0_0_67"/>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532" name="Google Shape;532;g71cd2d0ad0_0_67"/>
          <p:cNvSpPr txBox="1"/>
          <p:nvPr/>
        </p:nvSpPr>
        <p:spPr>
          <a:xfrm>
            <a:off x="420450" y="1801400"/>
            <a:ext cx="8302800" cy="2401500"/>
          </a:xfrm>
          <a:prstGeom prst="rect">
            <a:avLst/>
          </a:prstGeom>
          <a:noFill/>
          <a:ln>
            <a:noFill/>
          </a:ln>
        </p:spPr>
        <p:txBody>
          <a:bodyPr anchorCtr="0" anchor="t" bIns="91425" lIns="91425" spcFirstLastPara="1" rIns="91425" wrap="square" tIns="91425">
            <a:noAutofit/>
          </a:bodyPr>
          <a:lstStyle/>
          <a:p>
            <a:pPr indent="352799" lvl="0" marL="457200" marR="0" rtl="0" algn="l">
              <a:lnSpc>
                <a:spcPct val="115000"/>
              </a:lnSpc>
              <a:spcBef>
                <a:spcPts val="0"/>
              </a:spcBef>
              <a:spcAft>
                <a:spcPts val="0"/>
              </a:spcAft>
              <a:buClr>
                <a:srgbClr val="000000"/>
              </a:buClr>
              <a:buSzPts val="2000"/>
              <a:buFont typeface="Arial"/>
              <a:buNone/>
            </a:pPr>
            <a:r>
              <a:rPr b="1" i="0" lang="pt-BR" sz="2000" u="none" cap="none" strike="noStrike">
                <a:solidFill>
                  <a:srgbClr val="000000"/>
                </a:solidFill>
                <a:latin typeface="Arial"/>
                <a:ea typeface="Arial"/>
                <a:cs typeface="Arial"/>
                <a:sym typeface="Arial"/>
              </a:rPr>
              <a:t>            Parcellation scheme</a:t>
            </a:r>
            <a:r>
              <a:rPr b="0" i="0" lang="pt-BR" sz="2000" u="none" cap="none" strike="noStrike">
                <a:solidFill>
                  <a:srgbClr val="000000"/>
                </a:solidFill>
                <a:latin typeface="Arial"/>
                <a:ea typeface="Arial"/>
                <a:cs typeface="Arial"/>
                <a:sym typeface="Arial"/>
              </a:rPr>
              <a:t> </a:t>
            </a:r>
            <a:r>
              <a:rPr b="1" i="0" lang="pt-BR" sz="2000" u="none" cap="none" strike="noStrike">
                <a:solidFill>
                  <a:srgbClr val="000000"/>
                </a:solidFill>
                <a:latin typeface="Arial"/>
                <a:ea typeface="Arial"/>
                <a:cs typeface="Arial"/>
                <a:sym typeface="Arial"/>
              </a:rPr>
              <a:t>and pre-processing</a:t>
            </a:r>
            <a:endParaRPr b="1" i="0" sz="2000" u="none" cap="none" strike="noStrike">
              <a:solidFill>
                <a:srgbClr val="000000"/>
              </a:solidFill>
              <a:latin typeface="Arial"/>
              <a:ea typeface="Arial"/>
              <a:cs typeface="Arial"/>
              <a:sym typeface="Arial"/>
            </a:endParaRPr>
          </a:p>
          <a:p>
            <a:pPr indent="352799"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55600" lvl="0" marL="457200" marR="0" rtl="0" algn="l">
              <a:lnSpc>
                <a:spcPct val="115000"/>
              </a:lnSpc>
              <a:spcBef>
                <a:spcPts val="0"/>
              </a:spcBef>
              <a:spcAft>
                <a:spcPts val="0"/>
              </a:spcAft>
              <a:buClr>
                <a:srgbClr val="000000"/>
              </a:buClr>
              <a:buSzPts val="2000"/>
              <a:buFont typeface="Arial"/>
              <a:buChar char="➔"/>
            </a:pPr>
            <a:r>
              <a:rPr b="0" i="0" lang="pt-BR" sz="1800" u="none" cap="none" strike="noStrike">
                <a:solidFill>
                  <a:srgbClr val="000000"/>
                </a:solidFill>
                <a:latin typeface="Arial"/>
                <a:ea typeface="Arial"/>
                <a:cs typeface="Arial"/>
                <a:sym typeface="Arial"/>
              </a:rPr>
              <a:t>Surface-based parcellation: 360 nodes; 180 for each hemisphere (Glasser)</a:t>
            </a:r>
            <a:endParaRPr/>
          </a:p>
          <a:p>
            <a:pPr indent="0" lvl="0" marL="1143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300" marR="0" rtl="0" algn="l">
              <a:lnSpc>
                <a:spcPct val="115000"/>
              </a:lnSpc>
              <a:spcBef>
                <a:spcPts val="0"/>
              </a:spcBef>
              <a:spcAft>
                <a:spcPts val="0"/>
              </a:spcAft>
              <a:buNone/>
            </a:pPr>
            <a:r>
              <a:rPr b="0" i="0" lang="pt-BR" sz="1800" u="none" cap="none" strike="noStrike">
                <a:solidFill>
                  <a:srgbClr val="000000"/>
                </a:solidFill>
                <a:latin typeface="Arial"/>
                <a:ea typeface="Arial"/>
                <a:cs typeface="Arial"/>
                <a:sym typeface="Arial"/>
              </a:rPr>
              <a:t>                                             </a:t>
            </a:r>
            <a:endParaRPr/>
          </a:p>
          <a:p>
            <a:pPr indent="0" lvl="0" marL="114300" marR="0" rtl="0" algn="l">
              <a:lnSpc>
                <a:spcPct val="115000"/>
              </a:lnSpc>
              <a:spcBef>
                <a:spcPts val="0"/>
              </a:spcBef>
              <a:spcAft>
                <a:spcPts val="0"/>
              </a:spcAft>
              <a:buNone/>
            </a:pPr>
            <a:r>
              <a:rPr b="1" i="0" lang="pt-BR" sz="1800" u="none" cap="none" strike="noStrike">
                <a:solidFill>
                  <a:srgbClr val="000000"/>
                </a:solidFill>
                <a:latin typeface="Arial"/>
                <a:ea typeface="Arial"/>
                <a:cs typeface="Arial"/>
                <a:sym typeface="Arial"/>
              </a:rPr>
              <a:t>                                                       </a:t>
            </a:r>
            <a:endParaRPr/>
          </a:p>
          <a:p>
            <a:pPr indent="0" lvl="0" marL="1143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360000" marR="0" rtl="0" algn="l">
              <a:lnSpc>
                <a:spcPct val="115000"/>
              </a:lnSpc>
              <a:spcBef>
                <a:spcPts val="1600"/>
              </a:spcBef>
              <a:spcAft>
                <a:spcPts val="0"/>
              </a:spcAft>
              <a:buNone/>
            </a:pPr>
            <a:r>
              <a:rPr b="1" i="0" lang="pt-BR"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360000" marR="0" rtl="0" algn="l">
              <a:lnSpc>
                <a:spcPct val="115000"/>
              </a:lnSpc>
              <a:spcBef>
                <a:spcPts val="32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533" name="Google Shape;533;g71cd2d0ad0_0_67"/>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534" name="Google Shape;534;g71cd2d0ad0_0_67"/>
          <p:cNvPicPr preferRelativeResize="0"/>
          <p:nvPr/>
        </p:nvPicPr>
        <p:blipFill rotWithShape="1">
          <a:blip r:embed="rId5">
            <a:alphaModFix/>
          </a:blip>
          <a:srcRect b="7656" l="18295" r="10768" t="7633"/>
          <a:stretch/>
        </p:blipFill>
        <p:spPr>
          <a:xfrm>
            <a:off x="4098253" y="3236250"/>
            <a:ext cx="4417950" cy="2966198"/>
          </a:xfrm>
          <a:prstGeom prst="rect">
            <a:avLst/>
          </a:prstGeom>
          <a:noFill/>
          <a:ln>
            <a:noFill/>
          </a:ln>
        </p:spPr>
      </p:pic>
      <p:pic>
        <p:nvPicPr>
          <p:cNvPr id="535" name="Google Shape;535;g71cd2d0ad0_0_67"/>
          <p:cNvPicPr preferRelativeResize="0"/>
          <p:nvPr/>
        </p:nvPicPr>
        <p:blipFill rotWithShape="1">
          <a:blip r:embed="rId6">
            <a:alphaModFix/>
          </a:blip>
          <a:srcRect b="73162" l="0" r="69105" t="13339"/>
          <a:stretch/>
        </p:blipFill>
        <p:spPr>
          <a:xfrm>
            <a:off x="627797" y="4147926"/>
            <a:ext cx="2825087" cy="693997"/>
          </a:xfrm>
          <a:prstGeom prst="rect">
            <a:avLst/>
          </a:prstGeom>
          <a:noFill/>
          <a:ln>
            <a:noFill/>
          </a:ln>
        </p:spPr>
      </p:pic>
      <p:sp>
        <p:nvSpPr>
          <p:cNvPr id="536" name="Google Shape;536;g71cd2d0ad0_0_67"/>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28"/>
          <p:cNvGrpSpPr/>
          <p:nvPr/>
        </p:nvGrpSpPr>
        <p:grpSpPr>
          <a:xfrm>
            <a:off x="-129" y="6561297"/>
            <a:ext cx="9143944" cy="309570"/>
            <a:chOff x="5981104" y="6560015"/>
            <a:chExt cx="3162900" cy="309570"/>
          </a:xfrm>
        </p:grpSpPr>
        <p:sp>
          <p:nvSpPr>
            <p:cNvPr id="542" name="Google Shape;542;p28"/>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8"/>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8"/>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28"/>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546" name="Google Shape;546;p28"/>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547" name="Google Shape;547;p28"/>
          <p:cNvGrpSpPr/>
          <p:nvPr/>
        </p:nvGrpSpPr>
        <p:grpSpPr>
          <a:xfrm flipH="1" rot="10800000">
            <a:off x="-129" y="-9612"/>
            <a:ext cx="9143944" cy="887464"/>
            <a:chOff x="5981104" y="5982185"/>
            <a:chExt cx="3162900" cy="887464"/>
          </a:xfrm>
        </p:grpSpPr>
        <p:sp>
          <p:nvSpPr>
            <p:cNvPr id="548" name="Google Shape;548;p28"/>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8"/>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8"/>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1" name="Google Shape;551;p28"/>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552" name="Google Shape;552;p28"/>
          <p:cNvSpPr txBox="1"/>
          <p:nvPr/>
        </p:nvSpPr>
        <p:spPr>
          <a:xfrm>
            <a:off x="365100" y="1606348"/>
            <a:ext cx="8321700" cy="4274249"/>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Task-fMRI in the HCP Dataset</a:t>
            </a:r>
            <a:endParaRPr b="1" i="0" sz="2000" u="none" cap="none" strike="noStrike">
              <a:solidFill>
                <a:schemeClr val="dk1"/>
              </a:solidFill>
              <a:latin typeface="Arial"/>
              <a:ea typeface="Arial"/>
              <a:cs typeface="Arial"/>
              <a:sym typeface="Arial"/>
            </a:endParaRPr>
          </a:p>
          <a:p>
            <a:pPr indent="0" lvl="0" marL="101600" marR="0" rtl="0" algn="l">
              <a:lnSpc>
                <a:spcPct val="115000"/>
              </a:lnSpc>
              <a:spcBef>
                <a:spcPts val="1600"/>
              </a:spcBef>
              <a:spcAft>
                <a:spcPts val="0"/>
              </a:spcAft>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15000"/>
              </a:lnSpc>
              <a:spcBef>
                <a:spcPts val="1600"/>
              </a:spcBef>
              <a:spcAft>
                <a:spcPts val="0"/>
              </a:spcAft>
              <a:buClr>
                <a:schemeClr val="dk1"/>
              </a:buClr>
              <a:buSzPts val="2000"/>
              <a:buFont typeface="Arial"/>
              <a:buNone/>
            </a:pPr>
            <a:r>
              <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553" name="Google Shape;553;p28"/>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Texto&#10;&#10;Descrição gerada automaticamente" id="554" name="Google Shape;554;p28"/>
          <p:cNvPicPr preferRelativeResize="0"/>
          <p:nvPr/>
        </p:nvPicPr>
        <p:blipFill rotWithShape="1">
          <a:blip r:embed="rId5">
            <a:alphaModFix/>
          </a:blip>
          <a:srcRect b="0" l="0" r="0" t="0"/>
          <a:stretch/>
        </p:blipFill>
        <p:spPr>
          <a:xfrm>
            <a:off x="0" y="2480575"/>
            <a:ext cx="9143815" cy="2352535"/>
          </a:xfrm>
          <a:prstGeom prst="rect">
            <a:avLst/>
          </a:prstGeom>
          <a:noFill/>
          <a:ln>
            <a:noFill/>
          </a:ln>
        </p:spPr>
      </p:pic>
      <p:sp>
        <p:nvSpPr>
          <p:cNvPr id="555" name="Google Shape;555;p28"/>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29"/>
          <p:cNvGrpSpPr/>
          <p:nvPr/>
        </p:nvGrpSpPr>
        <p:grpSpPr>
          <a:xfrm>
            <a:off x="-129" y="6561297"/>
            <a:ext cx="9143944" cy="309570"/>
            <a:chOff x="5981104" y="6560015"/>
            <a:chExt cx="3162900" cy="309570"/>
          </a:xfrm>
        </p:grpSpPr>
        <p:sp>
          <p:nvSpPr>
            <p:cNvPr id="561" name="Google Shape;561;p29"/>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9"/>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9"/>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29"/>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565" name="Google Shape;565;p29"/>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566" name="Google Shape;566;p29"/>
          <p:cNvGrpSpPr/>
          <p:nvPr/>
        </p:nvGrpSpPr>
        <p:grpSpPr>
          <a:xfrm flipH="1" rot="10800000">
            <a:off x="-129" y="-9612"/>
            <a:ext cx="9143944" cy="887464"/>
            <a:chOff x="5981104" y="5982185"/>
            <a:chExt cx="3162900" cy="887464"/>
          </a:xfrm>
        </p:grpSpPr>
        <p:sp>
          <p:nvSpPr>
            <p:cNvPr id="567" name="Google Shape;567;p29"/>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9"/>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9"/>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0" name="Google Shape;570;p29"/>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571" name="Google Shape;571;p29"/>
          <p:cNvSpPr txBox="1"/>
          <p:nvPr/>
        </p:nvSpPr>
        <p:spPr>
          <a:xfrm>
            <a:off x="228622" y="1373236"/>
            <a:ext cx="8321700" cy="157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Dynamic functional connectivity</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572" name="Google Shape;572;p29"/>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
        <p:nvSpPr>
          <p:cNvPr id="573" name="Google Shape;573;p29"/>
          <p:cNvSpPr txBox="1"/>
          <p:nvPr/>
        </p:nvSpPr>
        <p:spPr>
          <a:xfrm>
            <a:off x="6460435" y="5985999"/>
            <a:ext cx="1621500" cy="278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Calibri"/>
                <a:ea typeface="Calibri"/>
                <a:cs typeface="Calibri"/>
                <a:sym typeface="Calibri"/>
              </a:rPr>
              <a:t>(Menon, 2019)</a:t>
            </a:r>
            <a:endParaRPr b="0" i="0" sz="1100" u="none" cap="none" strike="noStrike">
              <a:solidFill>
                <a:srgbClr val="000000"/>
              </a:solidFill>
              <a:latin typeface="Calibri"/>
              <a:ea typeface="Calibri"/>
              <a:cs typeface="Calibri"/>
              <a:sym typeface="Calibri"/>
            </a:endParaRPr>
          </a:p>
        </p:txBody>
      </p:sp>
      <p:pic>
        <p:nvPicPr>
          <p:cNvPr descr="Figure 1" id="574" name="Google Shape;574;p29"/>
          <p:cNvPicPr preferRelativeResize="0"/>
          <p:nvPr/>
        </p:nvPicPr>
        <p:blipFill rotWithShape="1">
          <a:blip r:embed="rId5">
            <a:alphaModFix/>
          </a:blip>
          <a:srcRect b="0" l="0" r="0" t="0"/>
          <a:stretch/>
        </p:blipFill>
        <p:spPr>
          <a:xfrm>
            <a:off x="1571781" y="2290940"/>
            <a:ext cx="5635381" cy="3397861"/>
          </a:xfrm>
          <a:prstGeom prst="rect">
            <a:avLst/>
          </a:prstGeom>
          <a:noFill/>
          <a:ln>
            <a:noFill/>
          </a:ln>
        </p:spPr>
      </p:pic>
      <p:sp>
        <p:nvSpPr>
          <p:cNvPr id="575" name="Google Shape;575;p29"/>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30"/>
          <p:cNvGrpSpPr/>
          <p:nvPr/>
        </p:nvGrpSpPr>
        <p:grpSpPr>
          <a:xfrm>
            <a:off x="-129" y="6561297"/>
            <a:ext cx="9143944" cy="309570"/>
            <a:chOff x="5981104" y="6560015"/>
            <a:chExt cx="3162900" cy="309570"/>
          </a:xfrm>
        </p:grpSpPr>
        <p:sp>
          <p:nvSpPr>
            <p:cNvPr id="581" name="Google Shape;581;p30"/>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0"/>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0"/>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30"/>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585" name="Google Shape;585;p30"/>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586" name="Google Shape;586;p30"/>
          <p:cNvGrpSpPr/>
          <p:nvPr/>
        </p:nvGrpSpPr>
        <p:grpSpPr>
          <a:xfrm flipH="1" rot="10800000">
            <a:off x="-129" y="-9612"/>
            <a:ext cx="9143944" cy="887464"/>
            <a:chOff x="5981104" y="5982185"/>
            <a:chExt cx="3162900" cy="887464"/>
          </a:xfrm>
        </p:grpSpPr>
        <p:sp>
          <p:nvSpPr>
            <p:cNvPr id="587" name="Google Shape;587;p30"/>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0"/>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0" name="Google Shape;590;p30"/>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591" name="Google Shape;591;p30"/>
          <p:cNvSpPr txBox="1"/>
          <p:nvPr/>
        </p:nvSpPr>
        <p:spPr>
          <a:xfrm>
            <a:off x="181614" y="1535828"/>
            <a:ext cx="8780700" cy="15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pt-BR" sz="1800" u="none" cap="none" strike="noStrike">
                <a:solidFill>
                  <a:srgbClr val="020202"/>
                </a:solidFill>
                <a:latin typeface="Arial"/>
                <a:ea typeface="Arial"/>
                <a:cs typeface="Arial"/>
                <a:sym typeface="Arial"/>
              </a:rPr>
              <a:t>A Deep Network Model on Dynamic Functional Connectivity With Applications to Gender Classification and Intelligence Prediction (Fan L., 2020)</a:t>
            </a:r>
            <a:endParaRPr/>
          </a:p>
          <a:p>
            <a:pPr indent="-355600" lvl="0" marL="457200" marR="0" rtl="0" algn="l">
              <a:lnSpc>
                <a:spcPct val="115000"/>
              </a:lnSpc>
              <a:spcBef>
                <a:spcPts val="1600"/>
              </a:spcBef>
              <a:spcAft>
                <a:spcPts val="0"/>
              </a:spcAft>
              <a:buClr>
                <a:schemeClr val="dk1"/>
              </a:buClr>
              <a:buSzPts val="2000"/>
              <a:buFont typeface="Arial"/>
              <a:buChar char="➔"/>
            </a:pPr>
            <a:r>
              <a:rPr b="0" i="0" lang="pt-BR" sz="2000" u="none" cap="none" strike="noStrike">
                <a:solidFill>
                  <a:schemeClr val="dk1"/>
                </a:solidFill>
                <a:latin typeface="Arial"/>
                <a:ea typeface="Arial"/>
                <a:cs typeface="Arial"/>
                <a:sym typeface="Arial"/>
              </a:rPr>
              <a:t> CNN + LSTM</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592" name="Google Shape;592;p30"/>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Interface gráfica do usuário, Diagrama&#10;&#10;Descrição gerada automaticamente" id="593" name="Google Shape;593;p30"/>
          <p:cNvPicPr preferRelativeResize="0"/>
          <p:nvPr/>
        </p:nvPicPr>
        <p:blipFill rotWithShape="1">
          <a:blip r:embed="rId5">
            <a:alphaModFix/>
          </a:blip>
          <a:srcRect b="0" l="0" r="0" t="43329"/>
          <a:stretch/>
        </p:blipFill>
        <p:spPr>
          <a:xfrm>
            <a:off x="106196" y="2777319"/>
            <a:ext cx="9143945" cy="3297585"/>
          </a:xfrm>
          <a:prstGeom prst="rect">
            <a:avLst/>
          </a:prstGeom>
          <a:noFill/>
          <a:ln>
            <a:noFill/>
          </a:ln>
        </p:spPr>
      </p:pic>
      <p:sp>
        <p:nvSpPr>
          <p:cNvPr id="594" name="Google Shape;594;p30"/>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71cd2d0ad0_0_10"/>
          <p:cNvSpPr txBox="1"/>
          <p:nvPr>
            <p:ph type="title"/>
          </p:nvPr>
        </p:nvSpPr>
        <p:spPr>
          <a:xfrm>
            <a:off x="130311" y="137450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O que é a IRM funcional?</a:t>
            </a:r>
            <a:endParaRPr/>
          </a:p>
        </p:txBody>
      </p:sp>
      <p:pic>
        <p:nvPicPr>
          <p:cNvPr id="126" name="Google Shape;126;g71cd2d0ad0_0_10"/>
          <p:cNvPicPr preferRelativeResize="0"/>
          <p:nvPr/>
        </p:nvPicPr>
        <p:blipFill rotWithShape="1">
          <a:blip r:embed="rId3">
            <a:alphaModFix/>
          </a:blip>
          <a:srcRect b="0" l="0" r="0" t="0"/>
          <a:stretch/>
        </p:blipFill>
        <p:spPr>
          <a:xfrm>
            <a:off x="5319732" y="2206682"/>
            <a:ext cx="3570983" cy="2003793"/>
          </a:xfrm>
          <a:prstGeom prst="rect">
            <a:avLst/>
          </a:prstGeom>
          <a:noFill/>
          <a:ln>
            <a:noFill/>
          </a:ln>
        </p:spPr>
      </p:pic>
      <p:sp>
        <p:nvSpPr>
          <p:cNvPr id="127" name="Google Shape;127;g71cd2d0ad0_0_10"/>
          <p:cNvSpPr txBox="1"/>
          <p:nvPr/>
        </p:nvSpPr>
        <p:spPr>
          <a:xfrm>
            <a:off x="130311" y="2354600"/>
            <a:ext cx="3921183" cy="341629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0" i="0" lang="pt-BR" sz="1400" u="none" cap="none" strike="noStrike">
                <a:solidFill>
                  <a:schemeClr val="dk1"/>
                </a:solidFill>
                <a:latin typeface="Arial"/>
                <a:ea typeface="Arial"/>
                <a:cs typeface="Arial"/>
                <a:sym typeface="Arial"/>
              </a:rPr>
              <a:t>Técnica de imageamento não-invasivo e não ionizante.</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t-BR" sz="1400" u="none" cap="none" strike="noStrike">
                <a:solidFill>
                  <a:schemeClr val="dk1"/>
                </a:solidFill>
                <a:latin typeface="Arial"/>
                <a:ea typeface="Arial"/>
                <a:cs typeface="Arial"/>
                <a:sym typeface="Arial"/>
              </a:rPr>
              <a:t>Investigação da função cerebral associada aos diversos processos cognitivos e comportamentais.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t-BR" sz="1400" u="none" cap="none" strike="noStrike">
                <a:solidFill>
                  <a:schemeClr val="dk1"/>
                </a:solidFill>
                <a:latin typeface="Arial"/>
                <a:ea typeface="Arial"/>
                <a:cs typeface="Arial"/>
                <a:sym typeface="Arial"/>
              </a:rPr>
              <a:t>Sequência de diversas imagens estáticas registradas ao longo do tempo -&gt; séries temporais</a:t>
            </a:r>
            <a:endParaRPr/>
          </a:p>
          <a:p>
            <a:pPr indent="-228600" lvl="0" marL="4572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t-BR" sz="1400" u="none" cap="none" strike="noStrike">
                <a:solidFill>
                  <a:schemeClr val="dk1"/>
                </a:solidFill>
                <a:latin typeface="Arial"/>
                <a:ea typeface="Arial"/>
                <a:cs typeface="Arial"/>
                <a:sym typeface="Arial"/>
              </a:rPr>
              <a:t>Redes funcionais: conjunto de regiões coativadas devido a uma função, independentemente da existência de  conexões estruturais.</a:t>
            </a:r>
            <a:endParaRPr b="0" i="0" sz="1400" u="none" cap="none" strike="noStrike">
              <a:solidFill>
                <a:schemeClr val="dk1"/>
              </a:solidFill>
              <a:latin typeface="Arial"/>
              <a:ea typeface="Arial"/>
              <a:cs typeface="Arial"/>
              <a:sym typeface="Arial"/>
            </a:endParaRPr>
          </a:p>
        </p:txBody>
      </p:sp>
      <p:grpSp>
        <p:nvGrpSpPr>
          <p:cNvPr id="128" name="Google Shape;128;g71cd2d0ad0_0_10"/>
          <p:cNvGrpSpPr/>
          <p:nvPr/>
        </p:nvGrpSpPr>
        <p:grpSpPr>
          <a:xfrm>
            <a:off x="-129" y="6561297"/>
            <a:ext cx="9143944" cy="309570"/>
            <a:chOff x="5981104" y="6560015"/>
            <a:chExt cx="3162900" cy="309570"/>
          </a:xfrm>
        </p:grpSpPr>
        <p:sp>
          <p:nvSpPr>
            <p:cNvPr id="129" name="Google Shape;129;g71cd2d0ad0_0_10"/>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71cd2d0ad0_0_10"/>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71cd2d0ad0_0_10"/>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g71cd2d0ad0_0_10"/>
          <p:cNvGrpSpPr/>
          <p:nvPr/>
        </p:nvGrpSpPr>
        <p:grpSpPr>
          <a:xfrm flipH="1" rot="10800000">
            <a:off x="-129" y="-9612"/>
            <a:ext cx="9143944" cy="887464"/>
            <a:chOff x="5981104" y="5982185"/>
            <a:chExt cx="3162900" cy="887464"/>
          </a:xfrm>
        </p:grpSpPr>
        <p:sp>
          <p:nvSpPr>
            <p:cNvPr id="133" name="Google Shape;133;g71cd2d0ad0_0_10"/>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71cd2d0ad0_0_10"/>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71cd2d0ad0_0_10"/>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6" name="Google Shape;136;g71cd2d0ad0_0_10"/>
          <p:cNvPicPr preferRelativeResize="0"/>
          <p:nvPr/>
        </p:nvPicPr>
        <p:blipFill rotWithShape="1">
          <a:blip r:embed="rId4">
            <a:alphaModFix/>
          </a:blip>
          <a:srcRect b="0" l="0" r="0" t="0"/>
          <a:stretch/>
        </p:blipFill>
        <p:spPr>
          <a:xfrm>
            <a:off x="7471133" y="-54714"/>
            <a:ext cx="1567619" cy="956465"/>
          </a:xfrm>
          <a:prstGeom prst="rect">
            <a:avLst/>
          </a:prstGeom>
          <a:noFill/>
          <a:ln>
            <a:noFill/>
          </a:ln>
        </p:spPr>
      </p:pic>
      <p:pic>
        <p:nvPicPr>
          <p:cNvPr id="137" name="Google Shape;137;g71cd2d0ad0_0_10"/>
          <p:cNvPicPr preferRelativeResize="0"/>
          <p:nvPr/>
        </p:nvPicPr>
        <p:blipFill rotWithShape="1">
          <a:blip r:embed="rId5">
            <a:alphaModFix/>
          </a:blip>
          <a:srcRect b="0" l="0" r="0" t="0"/>
          <a:stretch/>
        </p:blipFill>
        <p:spPr>
          <a:xfrm>
            <a:off x="5959097" y="-10215"/>
            <a:ext cx="1512036" cy="888068"/>
          </a:xfrm>
          <a:prstGeom prst="rect">
            <a:avLst/>
          </a:prstGeom>
          <a:noFill/>
          <a:ln>
            <a:noFill/>
          </a:ln>
        </p:spPr>
      </p:pic>
      <p:pic>
        <p:nvPicPr>
          <p:cNvPr descr="Read Principles of fMRI | Leanpub" id="138" name="Google Shape;138;g71cd2d0ad0_0_10"/>
          <p:cNvPicPr preferRelativeResize="0"/>
          <p:nvPr/>
        </p:nvPicPr>
        <p:blipFill rotWithShape="1">
          <a:blip r:embed="rId6">
            <a:alphaModFix/>
          </a:blip>
          <a:srcRect b="0" l="0" r="0" t="26537"/>
          <a:stretch/>
        </p:blipFill>
        <p:spPr>
          <a:xfrm>
            <a:off x="4051494" y="4462865"/>
            <a:ext cx="3629398" cy="20984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31"/>
          <p:cNvGrpSpPr/>
          <p:nvPr/>
        </p:nvGrpSpPr>
        <p:grpSpPr>
          <a:xfrm>
            <a:off x="-129" y="6561297"/>
            <a:ext cx="9143944" cy="309570"/>
            <a:chOff x="5981104" y="6560015"/>
            <a:chExt cx="3162900" cy="309570"/>
          </a:xfrm>
        </p:grpSpPr>
        <p:sp>
          <p:nvSpPr>
            <p:cNvPr id="600" name="Google Shape;600;p31"/>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1"/>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3" name="Google Shape;603;p31"/>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604" name="Google Shape;604;p31"/>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605" name="Google Shape;605;p31"/>
          <p:cNvGrpSpPr/>
          <p:nvPr/>
        </p:nvGrpSpPr>
        <p:grpSpPr>
          <a:xfrm flipH="1" rot="10800000">
            <a:off x="-129" y="-9612"/>
            <a:ext cx="9143944" cy="887464"/>
            <a:chOff x="5981104" y="5982185"/>
            <a:chExt cx="3162900" cy="887464"/>
          </a:xfrm>
        </p:grpSpPr>
        <p:sp>
          <p:nvSpPr>
            <p:cNvPr id="606" name="Google Shape;606;p31"/>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1"/>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1"/>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9" name="Google Shape;609;p31"/>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610" name="Google Shape;610;p31"/>
          <p:cNvSpPr txBox="1"/>
          <p:nvPr/>
        </p:nvSpPr>
        <p:spPr>
          <a:xfrm>
            <a:off x="2831243" y="834180"/>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Model</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611" name="Google Shape;611;p31"/>
          <p:cNvSpPr txBox="1"/>
          <p:nvPr/>
        </p:nvSpPr>
        <p:spPr>
          <a:xfrm>
            <a:off x="181453" y="1532020"/>
            <a:ext cx="8857299" cy="4146707"/>
          </a:xfrm>
          <a:prstGeom prst="rect">
            <a:avLst/>
          </a:prstGeom>
          <a:noFill/>
          <a:ln>
            <a:noFill/>
          </a:ln>
        </p:spPr>
        <p:txBody>
          <a:bodyPr anchorCtr="0" anchor="t" bIns="91425" lIns="91425" spcFirstLastPara="1" rIns="91425" wrap="square" tIns="91425">
            <a:noAutofit/>
          </a:bodyPr>
          <a:lstStyle/>
          <a:p>
            <a:pPr indent="-355600" lvl="1" marL="457200" marR="0" rtl="0" algn="l">
              <a:lnSpc>
                <a:spcPct val="115000"/>
              </a:lnSpc>
              <a:spcBef>
                <a:spcPts val="1600"/>
              </a:spcBef>
              <a:spcAft>
                <a:spcPts val="0"/>
              </a:spcAft>
              <a:buClr>
                <a:schemeClr val="dk1"/>
              </a:buClr>
              <a:buSzPts val="2000"/>
              <a:buFont typeface="Arial"/>
              <a:buChar char="➔"/>
            </a:pPr>
            <a:r>
              <a:rPr b="0" i="1" lang="pt-BR" sz="1600" u="none" cap="none" strike="noStrike">
                <a:solidFill>
                  <a:schemeClr val="dk1"/>
                </a:solidFill>
                <a:latin typeface="Arial"/>
                <a:ea typeface="Arial"/>
                <a:cs typeface="Arial"/>
                <a:sym typeface="Arial"/>
              </a:rPr>
              <a:t>Training and testing parameters</a:t>
            </a:r>
            <a:endParaRPr b="0" i="1" sz="1600" u="none" cap="none" strike="noStrike">
              <a:solidFill>
                <a:schemeClr val="dk1"/>
              </a:solidFill>
              <a:latin typeface="Arial"/>
              <a:ea typeface="Arial"/>
              <a:cs typeface="Arial"/>
              <a:sym typeface="Arial"/>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10-fold cross-validation</a:t>
            </a:r>
            <a:endParaRPr b="0" i="1" sz="1600" u="none" cap="none" strike="noStrike">
              <a:solidFill>
                <a:schemeClr val="dk1"/>
              </a:solidFill>
              <a:latin typeface="Arial"/>
              <a:ea typeface="Arial"/>
              <a:cs typeface="Arial"/>
              <a:sym typeface="Arial"/>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Optimizer: Adam</a:t>
            </a:r>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Learning-rate: 0.0003 (</a:t>
            </a:r>
            <a:r>
              <a:rPr b="0" i="0" lang="pt-BR" sz="1600" u="none" cap="none" strike="noStrike">
                <a:solidFill>
                  <a:srgbClr val="000000"/>
                </a:solidFill>
                <a:latin typeface="Arial"/>
                <a:ea typeface="Arial"/>
                <a:cs typeface="Arial"/>
                <a:sym typeface="Arial"/>
              </a:rPr>
              <a:t>weight decay rate of 0.5 after each 2 epochs)</a:t>
            </a:r>
            <a:endParaRPr b="0" i="1" sz="1600" u="none" cap="none" strike="noStrike">
              <a:solidFill>
                <a:schemeClr val="dk1"/>
              </a:solidFill>
              <a:latin typeface="Arial"/>
              <a:ea typeface="Arial"/>
              <a:cs typeface="Arial"/>
              <a:sym typeface="Arial"/>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Dropout: 0.5</a:t>
            </a:r>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Batch size: 64</a:t>
            </a:r>
            <a:endParaRPr/>
          </a:p>
          <a:p>
            <a:pPr indent="-342900" lvl="1" marL="444500" marR="0" rtl="0" algn="l">
              <a:lnSpc>
                <a:spcPct val="115000"/>
              </a:lnSpc>
              <a:spcBef>
                <a:spcPts val="1600"/>
              </a:spcBef>
              <a:spcAft>
                <a:spcPts val="0"/>
              </a:spcAft>
              <a:buClr>
                <a:schemeClr val="dk1"/>
              </a:buClr>
              <a:buSzPts val="2000"/>
              <a:buFont typeface="Noto Sans Symbols"/>
              <a:buChar char="⮚"/>
            </a:pPr>
            <a:r>
              <a:rPr b="0" i="1" lang="pt-BR" sz="1600" u="none" cap="none" strike="noStrike">
                <a:solidFill>
                  <a:schemeClr val="dk1"/>
                </a:solidFill>
                <a:latin typeface="Arial"/>
                <a:ea typeface="Arial"/>
                <a:cs typeface="Arial"/>
                <a:sym typeface="Arial"/>
              </a:rPr>
              <a:t>Early stopping: </a:t>
            </a:r>
            <a:r>
              <a:rPr b="0" i="0" lang="pt-BR" sz="1600" u="none" cap="none" strike="noStrike">
                <a:solidFill>
                  <a:srgbClr val="000000"/>
                </a:solidFill>
                <a:latin typeface="Arial"/>
                <a:ea typeface="Arial"/>
                <a:cs typeface="Arial"/>
                <a:sym typeface="Arial"/>
              </a:rPr>
              <a:t>when training loss continued to decrease but validation loss increased, this means that the training was already overfitting.</a:t>
            </a:r>
            <a:endParaRPr b="0" i="1" sz="1600" u="none" cap="none" strike="noStrike">
              <a:solidFill>
                <a:schemeClr val="dk1"/>
              </a:solidFill>
              <a:latin typeface="Arial"/>
              <a:ea typeface="Arial"/>
              <a:cs typeface="Arial"/>
              <a:sym typeface="Arial"/>
            </a:endParaRPr>
          </a:p>
          <a:p>
            <a:pPr indent="0" lvl="0" marL="101600" marR="0" rtl="0" algn="l">
              <a:lnSpc>
                <a:spcPct val="115000"/>
              </a:lnSpc>
              <a:spcBef>
                <a:spcPts val="1600"/>
              </a:spcBef>
              <a:spcAft>
                <a:spcPts val="0"/>
              </a:spcAft>
              <a:buNone/>
            </a:pPr>
            <a:r>
              <a:t/>
            </a:r>
            <a:endParaRPr b="0" i="1" sz="1600" u="none" cap="none" strike="noStrike">
              <a:solidFill>
                <a:schemeClr val="dk1"/>
              </a:solidFill>
              <a:latin typeface="Arial"/>
              <a:ea typeface="Arial"/>
              <a:cs typeface="Arial"/>
              <a:sym typeface="Arial"/>
            </a:endParaRPr>
          </a:p>
          <a:p>
            <a:pPr indent="0" lvl="3" marL="101600" marR="0" rtl="0" algn="l">
              <a:lnSpc>
                <a:spcPct val="115000"/>
              </a:lnSpc>
              <a:spcBef>
                <a:spcPts val="1600"/>
              </a:spcBef>
              <a:spcAft>
                <a:spcPts val="0"/>
              </a:spcAft>
              <a:buNone/>
            </a:pPr>
            <a:r>
              <a:rPr b="0" i="1" lang="pt-BR" sz="2000" u="none" cap="none" strike="noStrike">
                <a:solidFill>
                  <a:schemeClr val="dk1"/>
                </a:solidFill>
                <a:latin typeface="Arial"/>
                <a:ea typeface="Arial"/>
                <a:cs typeface="Arial"/>
                <a:sym typeface="Arial"/>
              </a:rPr>
              <a:t>	</a:t>
            </a:r>
            <a:endParaRPr/>
          </a:p>
          <a:p>
            <a:pPr indent="-228600" lvl="3" marL="457200" marR="0" rtl="0" algn="l">
              <a:lnSpc>
                <a:spcPct val="115000"/>
              </a:lnSpc>
              <a:spcBef>
                <a:spcPts val="1600"/>
              </a:spcBef>
              <a:spcAft>
                <a:spcPts val="0"/>
              </a:spcAft>
              <a:buClr>
                <a:schemeClr val="dk1"/>
              </a:buClr>
              <a:buSzPts val="2000"/>
              <a:buFont typeface="Arial"/>
              <a:buNone/>
            </a:pPr>
            <a:r>
              <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612" name="Google Shape;612;p31"/>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5 Statistical Functions in PyTorch | by Anurag Lahon | Towards Data Science" id="613" name="Google Shape;613;p31"/>
          <p:cNvPicPr preferRelativeResize="0"/>
          <p:nvPr/>
        </p:nvPicPr>
        <p:blipFill rotWithShape="1">
          <a:blip r:embed="rId5">
            <a:alphaModFix/>
          </a:blip>
          <a:srcRect b="0" l="0" r="0" t="0"/>
          <a:stretch/>
        </p:blipFill>
        <p:spPr>
          <a:xfrm>
            <a:off x="7365885" y="5724863"/>
            <a:ext cx="1672867" cy="836434"/>
          </a:xfrm>
          <a:prstGeom prst="rect">
            <a:avLst/>
          </a:prstGeom>
          <a:noFill/>
          <a:ln>
            <a:noFill/>
          </a:ln>
        </p:spPr>
      </p:pic>
      <p:sp>
        <p:nvSpPr>
          <p:cNvPr id="614" name="Google Shape;614;p31"/>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p32"/>
          <p:cNvGrpSpPr/>
          <p:nvPr/>
        </p:nvGrpSpPr>
        <p:grpSpPr>
          <a:xfrm>
            <a:off x="-129" y="6561297"/>
            <a:ext cx="9143944" cy="309570"/>
            <a:chOff x="5981104" y="6560015"/>
            <a:chExt cx="3162900" cy="309570"/>
          </a:xfrm>
        </p:grpSpPr>
        <p:sp>
          <p:nvSpPr>
            <p:cNvPr id="620" name="Google Shape;620;p32"/>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2"/>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2"/>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32"/>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624" name="Google Shape;624;p32"/>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625" name="Google Shape;625;p32"/>
          <p:cNvGrpSpPr/>
          <p:nvPr/>
        </p:nvGrpSpPr>
        <p:grpSpPr>
          <a:xfrm flipH="1" rot="10800000">
            <a:off x="-129" y="-9612"/>
            <a:ext cx="9143944" cy="887464"/>
            <a:chOff x="5981104" y="5982185"/>
            <a:chExt cx="3162900" cy="887464"/>
          </a:xfrm>
        </p:grpSpPr>
        <p:sp>
          <p:nvSpPr>
            <p:cNvPr id="626" name="Google Shape;626;p32"/>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2"/>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2"/>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9" name="Google Shape;629;p32"/>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630" name="Google Shape;630;p32"/>
          <p:cNvSpPr txBox="1"/>
          <p:nvPr/>
        </p:nvSpPr>
        <p:spPr>
          <a:xfrm>
            <a:off x="2063155" y="877853"/>
            <a:ext cx="5017375"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2800" u="none" cap="none" strike="noStrike">
                <a:solidFill>
                  <a:schemeClr val="dk1"/>
                </a:solidFill>
                <a:latin typeface="Roboto"/>
                <a:ea typeface="Roboto"/>
                <a:cs typeface="Roboto"/>
                <a:sym typeface="Roboto"/>
              </a:rPr>
              <a:t>Results: Gender Classification</a:t>
            </a:r>
            <a:endParaRPr b="1" i="0" sz="28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Roboto"/>
              <a:ea typeface="Roboto"/>
              <a:cs typeface="Roboto"/>
              <a:sym typeface="Roboto"/>
            </a:endParaRPr>
          </a:p>
        </p:txBody>
      </p:sp>
      <p:pic>
        <p:nvPicPr>
          <p:cNvPr id="631" name="Google Shape;631;p32"/>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Gráfico, Gráfico de linhas&#10;&#10;Descrição gerada automaticamente" id="632" name="Google Shape;632;p32"/>
          <p:cNvPicPr preferRelativeResize="0"/>
          <p:nvPr/>
        </p:nvPicPr>
        <p:blipFill rotWithShape="1">
          <a:blip r:embed="rId5">
            <a:alphaModFix/>
          </a:blip>
          <a:srcRect b="0" l="0" r="0" t="0"/>
          <a:stretch/>
        </p:blipFill>
        <p:spPr>
          <a:xfrm>
            <a:off x="394111" y="1424924"/>
            <a:ext cx="8355777" cy="4700125"/>
          </a:xfrm>
          <a:prstGeom prst="rect">
            <a:avLst/>
          </a:prstGeom>
          <a:noFill/>
          <a:ln>
            <a:noFill/>
          </a:ln>
        </p:spPr>
      </p:pic>
      <p:sp>
        <p:nvSpPr>
          <p:cNvPr id="633" name="Google Shape;633;p32"/>
          <p:cNvSpPr txBox="1"/>
          <p:nvPr/>
        </p:nvSpPr>
        <p:spPr>
          <a:xfrm>
            <a:off x="1577009" y="6125049"/>
            <a:ext cx="33262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Fan et al. (2020) – 93,05% with rs-dFC</a:t>
            </a:r>
            <a:endParaRPr b="0" i="0" sz="1400" u="none" cap="none" strike="noStrike">
              <a:solidFill>
                <a:srgbClr val="000000"/>
              </a:solidFill>
              <a:latin typeface="Arial"/>
              <a:ea typeface="Arial"/>
              <a:cs typeface="Arial"/>
              <a:sym typeface="Arial"/>
            </a:endParaRPr>
          </a:p>
        </p:txBody>
      </p:sp>
      <p:sp>
        <p:nvSpPr>
          <p:cNvPr id="634" name="Google Shape;634;p32"/>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33"/>
          <p:cNvGrpSpPr/>
          <p:nvPr/>
        </p:nvGrpSpPr>
        <p:grpSpPr>
          <a:xfrm>
            <a:off x="-129" y="6561297"/>
            <a:ext cx="9143944" cy="309570"/>
            <a:chOff x="5981104" y="6560015"/>
            <a:chExt cx="3162900" cy="309570"/>
          </a:xfrm>
        </p:grpSpPr>
        <p:sp>
          <p:nvSpPr>
            <p:cNvPr id="640" name="Google Shape;640;p33"/>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3"/>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3"/>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3" name="Google Shape;643;p33"/>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644" name="Google Shape;644;p33"/>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645" name="Google Shape;645;p33"/>
          <p:cNvGrpSpPr/>
          <p:nvPr/>
        </p:nvGrpSpPr>
        <p:grpSpPr>
          <a:xfrm flipH="1" rot="10800000">
            <a:off x="-129" y="-9612"/>
            <a:ext cx="9143944" cy="887464"/>
            <a:chOff x="5981104" y="5982185"/>
            <a:chExt cx="3162900" cy="887464"/>
          </a:xfrm>
        </p:grpSpPr>
        <p:sp>
          <p:nvSpPr>
            <p:cNvPr id="646" name="Google Shape;646;p33"/>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3"/>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3"/>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49" name="Google Shape;649;p33"/>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650" name="Google Shape;650;p33"/>
          <p:cNvSpPr txBox="1"/>
          <p:nvPr/>
        </p:nvSpPr>
        <p:spPr>
          <a:xfrm>
            <a:off x="1811364" y="834827"/>
            <a:ext cx="5520958"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2800" u="none" cap="none" strike="noStrike">
                <a:solidFill>
                  <a:schemeClr val="dk1"/>
                </a:solidFill>
                <a:latin typeface="Roboto"/>
                <a:ea typeface="Roboto"/>
                <a:cs typeface="Roboto"/>
                <a:sym typeface="Roboto"/>
              </a:rPr>
              <a:t>Results: Intelligence Prediction</a:t>
            </a:r>
            <a:endParaRPr b="1" i="0" sz="28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dk1"/>
              </a:solidFill>
              <a:latin typeface="Roboto"/>
              <a:ea typeface="Roboto"/>
              <a:cs typeface="Roboto"/>
              <a:sym typeface="Roboto"/>
            </a:endParaRPr>
          </a:p>
        </p:txBody>
      </p:sp>
      <p:pic>
        <p:nvPicPr>
          <p:cNvPr id="651" name="Google Shape;651;p33"/>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Gráfico&#10;&#10;Descrição gerada automaticamente" id="652" name="Google Shape;652;p33"/>
          <p:cNvPicPr preferRelativeResize="0"/>
          <p:nvPr/>
        </p:nvPicPr>
        <p:blipFill rotWithShape="1">
          <a:blip r:embed="rId5">
            <a:alphaModFix/>
          </a:blip>
          <a:srcRect b="0" l="0" r="0" t="0"/>
          <a:stretch/>
        </p:blipFill>
        <p:spPr>
          <a:xfrm>
            <a:off x="176254" y="1335021"/>
            <a:ext cx="8791491" cy="4945214"/>
          </a:xfrm>
          <a:prstGeom prst="rect">
            <a:avLst/>
          </a:prstGeom>
          <a:noFill/>
          <a:ln>
            <a:noFill/>
          </a:ln>
        </p:spPr>
      </p:pic>
      <p:sp>
        <p:nvSpPr>
          <p:cNvPr id="653" name="Google Shape;653;p33"/>
          <p:cNvSpPr txBox="1"/>
          <p:nvPr/>
        </p:nvSpPr>
        <p:spPr>
          <a:xfrm>
            <a:off x="341037" y="6253257"/>
            <a:ext cx="52136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*r = 0.367 ± 0.054 and 0.361 ± 0.087 for fluid intelligence</a:t>
            </a:r>
            <a:endParaRPr/>
          </a:p>
        </p:txBody>
      </p:sp>
      <p:sp>
        <p:nvSpPr>
          <p:cNvPr id="654" name="Google Shape;654;p33"/>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34"/>
          <p:cNvGrpSpPr/>
          <p:nvPr/>
        </p:nvGrpSpPr>
        <p:grpSpPr>
          <a:xfrm>
            <a:off x="-129" y="6561297"/>
            <a:ext cx="9143944" cy="309570"/>
            <a:chOff x="5981104" y="6560015"/>
            <a:chExt cx="3162900" cy="309570"/>
          </a:xfrm>
        </p:grpSpPr>
        <p:sp>
          <p:nvSpPr>
            <p:cNvPr id="660" name="Google Shape;660;p34"/>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4"/>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4"/>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3" name="Google Shape;663;p34"/>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664" name="Google Shape;664;p34"/>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665" name="Google Shape;665;p34"/>
          <p:cNvGrpSpPr/>
          <p:nvPr/>
        </p:nvGrpSpPr>
        <p:grpSpPr>
          <a:xfrm flipH="1" rot="10800000">
            <a:off x="-129" y="-9612"/>
            <a:ext cx="9143944" cy="887464"/>
            <a:chOff x="5981104" y="5982185"/>
            <a:chExt cx="3162900" cy="887464"/>
          </a:xfrm>
        </p:grpSpPr>
        <p:sp>
          <p:nvSpPr>
            <p:cNvPr id="666" name="Google Shape;666;p34"/>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4"/>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4"/>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9" name="Google Shape;669;p34"/>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670" name="Google Shape;670;p34"/>
          <p:cNvSpPr txBox="1"/>
          <p:nvPr/>
        </p:nvSpPr>
        <p:spPr>
          <a:xfrm>
            <a:off x="2515395" y="879683"/>
            <a:ext cx="4112896" cy="55019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2400" u="none" cap="none" strike="noStrike">
                <a:solidFill>
                  <a:schemeClr val="dk1"/>
                </a:solidFill>
                <a:latin typeface="Roboto"/>
                <a:ea typeface="Roboto"/>
                <a:cs typeface="Roboto"/>
                <a:sym typeface="Roboto"/>
              </a:rPr>
              <a:t>Results: Network Analysis</a:t>
            </a:r>
            <a:endParaRPr b="1" i="0" sz="3200" u="none" cap="none" strike="noStrike">
              <a:solidFill>
                <a:schemeClr val="dk1"/>
              </a:solidFill>
              <a:latin typeface="Roboto"/>
              <a:ea typeface="Roboto"/>
              <a:cs typeface="Roboto"/>
              <a:sym typeface="Roboto"/>
            </a:endParaRPr>
          </a:p>
        </p:txBody>
      </p:sp>
      <p:pic>
        <p:nvPicPr>
          <p:cNvPr id="671" name="Google Shape;671;p34"/>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Gráfico&#10;&#10;Descrição gerada automaticamente" id="672" name="Google Shape;672;p34"/>
          <p:cNvPicPr preferRelativeResize="0"/>
          <p:nvPr/>
        </p:nvPicPr>
        <p:blipFill rotWithShape="1">
          <a:blip r:embed="rId5">
            <a:alphaModFix/>
          </a:blip>
          <a:srcRect b="0" l="0" r="0" t="0"/>
          <a:stretch/>
        </p:blipFill>
        <p:spPr>
          <a:xfrm>
            <a:off x="0" y="1409031"/>
            <a:ext cx="9143815" cy="5143397"/>
          </a:xfrm>
          <a:prstGeom prst="rect">
            <a:avLst/>
          </a:prstGeom>
          <a:noFill/>
          <a:ln>
            <a:noFill/>
          </a:ln>
        </p:spPr>
      </p:pic>
      <p:sp>
        <p:nvSpPr>
          <p:cNvPr id="673" name="Google Shape;673;p34"/>
          <p:cNvSpPr txBox="1"/>
          <p:nvPr/>
        </p:nvSpPr>
        <p:spPr>
          <a:xfrm>
            <a:off x="0" y="7130"/>
            <a:ext cx="5978769" cy="4821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pt-BR" sz="900" u="none" cap="none" strike="noStrike">
                <a:solidFill>
                  <a:srgbClr val="000000"/>
                </a:solidFill>
                <a:latin typeface="Arial"/>
                <a:ea typeface="Arial"/>
                <a:cs typeface="Arial"/>
                <a:sym typeface="Arial"/>
              </a:rPr>
              <a:t>PREDICTION OF COGNITIVE SCORES AND GENDER CLASSIFICATION FROM DYNAMIC FUNCTIONAL CONNECTIVITY DERIVED FROM TASKBASED MRI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36"/>
          <p:cNvGrpSpPr/>
          <p:nvPr/>
        </p:nvGrpSpPr>
        <p:grpSpPr>
          <a:xfrm>
            <a:off x="-129" y="6561297"/>
            <a:ext cx="9143944" cy="309570"/>
            <a:chOff x="5981104" y="6560015"/>
            <a:chExt cx="3162900" cy="309570"/>
          </a:xfrm>
        </p:grpSpPr>
        <p:sp>
          <p:nvSpPr>
            <p:cNvPr id="679" name="Google Shape;679;p36"/>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6"/>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6"/>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2" name="Google Shape;682;p36"/>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683" name="Google Shape;683;p36"/>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684" name="Google Shape;684;p36"/>
          <p:cNvGrpSpPr/>
          <p:nvPr/>
        </p:nvGrpSpPr>
        <p:grpSpPr>
          <a:xfrm flipH="1" rot="10800000">
            <a:off x="-129" y="-9612"/>
            <a:ext cx="9143944" cy="887464"/>
            <a:chOff x="5981104" y="5982185"/>
            <a:chExt cx="3162900" cy="887464"/>
          </a:xfrm>
        </p:grpSpPr>
        <p:sp>
          <p:nvSpPr>
            <p:cNvPr id="685" name="Google Shape;685;p36"/>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6"/>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6"/>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8" name="Google Shape;688;p36"/>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689" name="Google Shape;689;p36"/>
          <p:cNvSpPr txBox="1"/>
          <p:nvPr/>
        </p:nvSpPr>
        <p:spPr>
          <a:xfrm>
            <a:off x="2831243" y="929890"/>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690" name="Google Shape;690;p36"/>
          <p:cNvSpPr txBox="1"/>
          <p:nvPr/>
        </p:nvSpPr>
        <p:spPr>
          <a:xfrm>
            <a:off x="181452" y="1781403"/>
            <a:ext cx="8780780" cy="1578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CNN</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691" name="Google Shape;691;p36"/>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692" name="Google Shape;692;p36"/>
          <p:cNvPicPr preferRelativeResize="0"/>
          <p:nvPr/>
        </p:nvPicPr>
        <p:blipFill rotWithShape="1">
          <a:blip r:embed="rId5">
            <a:alphaModFix/>
          </a:blip>
          <a:srcRect b="11784" l="4638" r="12897" t="16038"/>
          <a:stretch/>
        </p:blipFill>
        <p:spPr>
          <a:xfrm>
            <a:off x="1536089" y="2818758"/>
            <a:ext cx="6718853" cy="33062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grpSp>
        <p:nvGrpSpPr>
          <p:cNvPr id="697" name="Google Shape;697;p37"/>
          <p:cNvGrpSpPr/>
          <p:nvPr/>
        </p:nvGrpSpPr>
        <p:grpSpPr>
          <a:xfrm>
            <a:off x="-129" y="6561297"/>
            <a:ext cx="9143944" cy="309570"/>
            <a:chOff x="5981104" y="6560015"/>
            <a:chExt cx="3162900" cy="309570"/>
          </a:xfrm>
        </p:grpSpPr>
        <p:sp>
          <p:nvSpPr>
            <p:cNvPr id="698" name="Google Shape;698;p37"/>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7"/>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7"/>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1" name="Google Shape;701;p37"/>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702" name="Google Shape;702;p37"/>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703" name="Google Shape;703;p37"/>
          <p:cNvGrpSpPr/>
          <p:nvPr/>
        </p:nvGrpSpPr>
        <p:grpSpPr>
          <a:xfrm flipH="1" rot="10800000">
            <a:off x="-129" y="-9612"/>
            <a:ext cx="9143944" cy="887464"/>
            <a:chOff x="5981104" y="5982185"/>
            <a:chExt cx="3162900" cy="887464"/>
          </a:xfrm>
        </p:grpSpPr>
        <p:sp>
          <p:nvSpPr>
            <p:cNvPr id="704" name="Google Shape;704;p37"/>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7"/>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7"/>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7" name="Google Shape;707;p37"/>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708" name="Google Shape;708;p37"/>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709" name="Google Shape;709;p37"/>
          <p:cNvSpPr txBox="1"/>
          <p:nvPr/>
        </p:nvSpPr>
        <p:spPr>
          <a:xfrm>
            <a:off x="181453" y="1502890"/>
            <a:ext cx="8780780" cy="811563"/>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LSTM (Long Short-Term Memory)</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10" name="Google Shape;710;p37"/>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711" name="Google Shape;711;p37"/>
          <p:cNvPicPr preferRelativeResize="0"/>
          <p:nvPr/>
        </p:nvPicPr>
        <p:blipFill rotWithShape="1">
          <a:blip r:embed="rId5">
            <a:alphaModFix/>
          </a:blip>
          <a:srcRect b="12995" l="11929" r="49999" t="29314"/>
          <a:stretch/>
        </p:blipFill>
        <p:spPr>
          <a:xfrm>
            <a:off x="4944920" y="2882810"/>
            <a:ext cx="3906353" cy="3328078"/>
          </a:xfrm>
          <a:prstGeom prst="rect">
            <a:avLst/>
          </a:prstGeom>
          <a:noFill/>
          <a:ln>
            <a:noFill/>
          </a:ln>
        </p:spPr>
      </p:pic>
      <p:pic>
        <p:nvPicPr>
          <p:cNvPr id="712" name="Google Shape;712;p37"/>
          <p:cNvPicPr preferRelativeResize="0"/>
          <p:nvPr/>
        </p:nvPicPr>
        <p:blipFill rotWithShape="1">
          <a:blip r:embed="rId6">
            <a:alphaModFix/>
          </a:blip>
          <a:srcRect b="18339" l="18296" r="40434" t="24982"/>
          <a:stretch/>
        </p:blipFill>
        <p:spPr>
          <a:xfrm>
            <a:off x="303221" y="2664862"/>
            <a:ext cx="4268622" cy="32958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pSp>
        <p:nvGrpSpPr>
          <p:cNvPr id="717" name="Google Shape;717;p38"/>
          <p:cNvGrpSpPr/>
          <p:nvPr/>
        </p:nvGrpSpPr>
        <p:grpSpPr>
          <a:xfrm>
            <a:off x="-129" y="6561297"/>
            <a:ext cx="9143944" cy="309570"/>
            <a:chOff x="5981104" y="6560015"/>
            <a:chExt cx="3162900" cy="309570"/>
          </a:xfrm>
        </p:grpSpPr>
        <p:sp>
          <p:nvSpPr>
            <p:cNvPr id="718" name="Google Shape;718;p38"/>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8"/>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8"/>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1" name="Google Shape;721;p38"/>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722" name="Google Shape;722;p38"/>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723" name="Google Shape;723;p38"/>
          <p:cNvGrpSpPr/>
          <p:nvPr/>
        </p:nvGrpSpPr>
        <p:grpSpPr>
          <a:xfrm flipH="1" rot="10800000">
            <a:off x="-129" y="-9612"/>
            <a:ext cx="9143944" cy="887464"/>
            <a:chOff x="5981104" y="5982185"/>
            <a:chExt cx="3162900" cy="887464"/>
          </a:xfrm>
        </p:grpSpPr>
        <p:sp>
          <p:nvSpPr>
            <p:cNvPr id="724" name="Google Shape;724;p38"/>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8"/>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8"/>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27" name="Google Shape;727;p38"/>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728" name="Google Shape;728;p38"/>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729" name="Google Shape;729;p38"/>
          <p:cNvSpPr txBox="1"/>
          <p:nvPr/>
        </p:nvSpPr>
        <p:spPr>
          <a:xfrm>
            <a:off x="181453" y="1502890"/>
            <a:ext cx="8780780" cy="811563"/>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K-fold Cross-validation</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30" name="Google Shape;730;p38"/>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K-Fold Cross Validation" id="731" name="Google Shape;731;p38"/>
          <p:cNvPicPr preferRelativeResize="0"/>
          <p:nvPr/>
        </p:nvPicPr>
        <p:blipFill rotWithShape="1">
          <a:blip r:embed="rId5">
            <a:alphaModFix/>
          </a:blip>
          <a:srcRect b="0" l="0" r="0" t="0"/>
          <a:stretch/>
        </p:blipFill>
        <p:spPr>
          <a:xfrm>
            <a:off x="2075690" y="2334491"/>
            <a:ext cx="4992305" cy="41731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pSp>
        <p:nvGrpSpPr>
          <p:cNvPr id="736" name="Google Shape;736;p39"/>
          <p:cNvGrpSpPr/>
          <p:nvPr/>
        </p:nvGrpSpPr>
        <p:grpSpPr>
          <a:xfrm>
            <a:off x="-129" y="6561297"/>
            <a:ext cx="9143944" cy="309570"/>
            <a:chOff x="5981104" y="6560015"/>
            <a:chExt cx="3162900" cy="309570"/>
          </a:xfrm>
        </p:grpSpPr>
        <p:sp>
          <p:nvSpPr>
            <p:cNvPr id="737" name="Google Shape;737;p39"/>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9"/>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9"/>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0" name="Google Shape;740;p39"/>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741" name="Google Shape;741;p39"/>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742" name="Google Shape;742;p39"/>
          <p:cNvGrpSpPr/>
          <p:nvPr/>
        </p:nvGrpSpPr>
        <p:grpSpPr>
          <a:xfrm flipH="1" rot="10800000">
            <a:off x="-129" y="-9612"/>
            <a:ext cx="9143944" cy="887464"/>
            <a:chOff x="5981104" y="5982185"/>
            <a:chExt cx="3162900" cy="887464"/>
          </a:xfrm>
        </p:grpSpPr>
        <p:sp>
          <p:nvSpPr>
            <p:cNvPr id="743" name="Google Shape;743;p39"/>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9"/>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9"/>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46" name="Google Shape;746;p39"/>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747" name="Google Shape;747;p39"/>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748" name="Google Shape;748;p39"/>
          <p:cNvSpPr txBox="1"/>
          <p:nvPr/>
        </p:nvSpPr>
        <p:spPr>
          <a:xfrm>
            <a:off x="191690" y="1873414"/>
            <a:ext cx="3976348" cy="811563"/>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ReLU (Rectified Linear Unit)</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49" name="Google Shape;749;p39"/>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750" name="Google Shape;750;p39"/>
          <p:cNvPicPr preferRelativeResize="0"/>
          <p:nvPr/>
        </p:nvPicPr>
        <p:blipFill rotWithShape="1">
          <a:blip r:embed="rId5">
            <a:alphaModFix/>
          </a:blip>
          <a:srcRect b="0" l="0" r="0" t="0"/>
          <a:stretch/>
        </p:blipFill>
        <p:spPr>
          <a:xfrm>
            <a:off x="237217" y="2912384"/>
            <a:ext cx="3976348" cy="2943020"/>
          </a:xfrm>
          <a:prstGeom prst="rect">
            <a:avLst/>
          </a:prstGeom>
          <a:noFill/>
          <a:ln>
            <a:noFill/>
          </a:ln>
        </p:spPr>
      </p:pic>
      <p:sp>
        <p:nvSpPr>
          <p:cNvPr id="751" name="Google Shape;751;p39"/>
          <p:cNvSpPr txBox="1"/>
          <p:nvPr/>
        </p:nvSpPr>
        <p:spPr>
          <a:xfrm>
            <a:off x="4975964" y="1873414"/>
            <a:ext cx="2144405" cy="811563"/>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Max Pooling</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Everything about Pooling layers and different types of Pooling" id="752" name="Google Shape;752;p39"/>
          <p:cNvPicPr preferRelativeResize="0"/>
          <p:nvPr/>
        </p:nvPicPr>
        <p:blipFill rotWithShape="1">
          <a:blip r:embed="rId6">
            <a:alphaModFix/>
          </a:blip>
          <a:srcRect b="0" l="0" r="0" t="0"/>
          <a:stretch/>
        </p:blipFill>
        <p:spPr>
          <a:xfrm>
            <a:off x="4930437" y="2912384"/>
            <a:ext cx="3909905" cy="21599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p40"/>
          <p:cNvGrpSpPr/>
          <p:nvPr/>
        </p:nvGrpSpPr>
        <p:grpSpPr>
          <a:xfrm>
            <a:off x="-129" y="6561297"/>
            <a:ext cx="9143944" cy="309570"/>
            <a:chOff x="5981104" y="6560015"/>
            <a:chExt cx="3162900" cy="309570"/>
          </a:xfrm>
        </p:grpSpPr>
        <p:sp>
          <p:nvSpPr>
            <p:cNvPr id="758" name="Google Shape;758;p40"/>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0"/>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0"/>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1" name="Google Shape;761;p40"/>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762" name="Google Shape;762;p40"/>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763" name="Google Shape;763;p40"/>
          <p:cNvGrpSpPr/>
          <p:nvPr/>
        </p:nvGrpSpPr>
        <p:grpSpPr>
          <a:xfrm flipH="1" rot="10800000">
            <a:off x="-129" y="-9612"/>
            <a:ext cx="9143944" cy="887464"/>
            <a:chOff x="5981104" y="5982185"/>
            <a:chExt cx="3162900" cy="887464"/>
          </a:xfrm>
        </p:grpSpPr>
        <p:sp>
          <p:nvSpPr>
            <p:cNvPr id="764" name="Google Shape;764;p40"/>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0"/>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0"/>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67" name="Google Shape;767;p40"/>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768" name="Google Shape;768;p40"/>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769" name="Google Shape;769;p40"/>
          <p:cNvSpPr txBox="1"/>
          <p:nvPr/>
        </p:nvSpPr>
        <p:spPr>
          <a:xfrm>
            <a:off x="191690" y="1620406"/>
            <a:ext cx="1974735" cy="811563"/>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SoftMax</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70" name="Google Shape;770;p40"/>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descr="You Don't Really Know Softmax - Sewade Ogun's Website" id="771" name="Google Shape;771;p40"/>
          <p:cNvPicPr preferRelativeResize="0"/>
          <p:nvPr/>
        </p:nvPicPr>
        <p:blipFill rotWithShape="1">
          <a:blip r:embed="rId5">
            <a:alphaModFix/>
          </a:blip>
          <a:srcRect b="0" l="0" r="0" t="0"/>
          <a:stretch/>
        </p:blipFill>
        <p:spPr>
          <a:xfrm>
            <a:off x="-129" y="2842387"/>
            <a:ext cx="5485261" cy="2331236"/>
          </a:xfrm>
          <a:prstGeom prst="rect">
            <a:avLst/>
          </a:prstGeom>
          <a:noFill/>
          <a:ln>
            <a:noFill/>
          </a:ln>
        </p:spPr>
      </p:pic>
      <p:pic>
        <p:nvPicPr>
          <p:cNvPr id="772" name="Google Shape;772;p40"/>
          <p:cNvPicPr preferRelativeResize="0"/>
          <p:nvPr/>
        </p:nvPicPr>
        <p:blipFill rotWithShape="1">
          <a:blip r:embed="rId6">
            <a:alphaModFix/>
          </a:blip>
          <a:srcRect b="0" l="0" r="0" t="0"/>
          <a:stretch/>
        </p:blipFill>
        <p:spPr>
          <a:xfrm>
            <a:off x="6247228" y="4867478"/>
            <a:ext cx="2378612" cy="11534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grpSp>
        <p:nvGrpSpPr>
          <p:cNvPr id="777" name="Google Shape;777;p41"/>
          <p:cNvGrpSpPr/>
          <p:nvPr/>
        </p:nvGrpSpPr>
        <p:grpSpPr>
          <a:xfrm>
            <a:off x="-129" y="6561297"/>
            <a:ext cx="9143944" cy="309570"/>
            <a:chOff x="5981104" y="6560015"/>
            <a:chExt cx="3162900" cy="309570"/>
          </a:xfrm>
        </p:grpSpPr>
        <p:sp>
          <p:nvSpPr>
            <p:cNvPr id="778" name="Google Shape;778;p41"/>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1"/>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1"/>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 name="Google Shape;781;p41"/>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782" name="Google Shape;782;p41"/>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783" name="Google Shape;783;p41"/>
          <p:cNvGrpSpPr/>
          <p:nvPr/>
        </p:nvGrpSpPr>
        <p:grpSpPr>
          <a:xfrm flipH="1" rot="10800000">
            <a:off x="-129" y="-9612"/>
            <a:ext cx="9143944" cy="887464"/>
            <a:chOff x="5981104" y="5982185"/>
            <a:chExt cx="3162900" cy="887464"/>
          </a:xfrm>
        </p:grpSpPr>
        <p:sp>
          <p:nvSpPr>
            <p:cNvPr id="784" name="Google Shape;784;p41"/>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1"/>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1"/>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7" name="Google Shape;787;p41"/>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788" name="Google Shape;788;p41"/>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789" name="Google Shape;789;p41"/>
          <p:cNvSpPr txBox="1"/>
          <p:nvPr/>
        </p:nvSpPr>
        <p:spPr>
          <a:xfrm>
            <a:off x="191690" y="1748620"/>
            <a:ext cx="1974735" cy="683349"/>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Dropout</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90" name="Google Shape;790;p41"/>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pic>
        <p:nvPicPr>
          <p:cNvPr id="791" name="Google Shape;791;p41"/>
          <p:cNvPicPr preferRelativeResize="0"/>
          <p:nvPr/>
        </p:nvPicPr>
        <p:blipFill rotWithShape="1">
          <a:blip r:embed="rId5">
            <a:alphaModFix/>
          </a:blip>
          <a:srcRect b="0" l="0" r="0" t="0"/>
          <a:stretch/>
        </p:blipFill>
        <p:spPr>
          <a:xfrm>
            <a:off x="1396856" y="2689753"/>
            <a:ext cx="6858086" cy="3339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727e14f89e_0_51"/>
          <p:cNvSpPr txBox="1"/>
          <p:nvPr>
            <p:ph type="title"/>
          </p:nvPr>
        </p:nvSpPr>
        <p:spPr>
          <a:xfrm>
            <a:off x="171023" y="112204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Mecanismos físicos e biológicos</a:t>
            </a:r>
            <a:endParaRPr/>
          </a:p>
        </p:txBody>
      </p:sp>
      <p:sp>
        <p:nvSpPr>
          <p:cNvPr id="144" name="Google Shape;144;g727e14f89e_0_51"/>
          <p:cNvSpPr txBox="1"/>
          <p:nvPr>
            <p:ph idx="1" type="body"/>
          </p:nvPr>
        </p:nvSpPr>
        <p:spPr>
          <a:xfrm>
            <a:off x="311543" y="2070846"/>
            <a:ext cx="8520600" cy="4233287"/>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b="1" lang="pt-BR" sz="2000"/>
              <a:t>Blood-oxygen-level-dependent (BOLD) </a:t>
            </a:r>
            <a:endParaRPr b="1" sz="2000"/>
          </a:p>
          <a:p>
            <a:pPr indent="0" lvl="0" marL="0" rtl="0" algn="l">
              <a:lnSpc>
                <a:spcPct val="115000"/>
              </a:lnSpc>
              <a:spcBef>
                <a:spcPts val="1600"/>
              </a:spcBef>
              <a:spcAft>
                <a:spcPts val="0"/>
              </a:spcAft>
              <a:buSzPts val="1800"/>
              <a:buNone/>
            </a:pPr>
            <a:r>
              <a:rPr lang="pt-BR" sz="2000"/>
              <a:t>➔ O aumento no fluxo sanguíneo produz um aumento na razão de hemoglobina oxigenada (diamagnética) em relação à hemoglobina desoxigenada (paramagnética). </a:t>
            </a:r>
            <a:endParaRPr sz="2000"/>
          </a:p>
          <a:p>
            <a:pPr indent="0" lvl="0" marL="0" rtl="0" algn="l">
              <a:lnSpc>
                <a:spcPct val="115000"/>
              </a:lnSpc>
              <a:spcBef>
                <a:spcPts val="1600"/>
              </a:spcBef>
              <a:spcAft>
                <a:spcPts val="0"/>
              </a:spcAft>
              <a:buSzPts val="1800"/>
              <a:buNone/>
            </a:pPr>
            <a:r>
              <a:rPr lang="pt-BR" sz="2000"/>
              <a:t>➔ Ponderada em T2* (tempo de relaxação)</a:t>
            </a:r>
            <a:endParaRPr sz="2000"/>
          </a:p>
          <a:p>
            <a:pPr indent="0" lvl="0" marL="0" rtl="0" algn="l">
              <a:lnSpc>
                <a:spcPct val="115000"/>
              </a:lnSpc>
              <a:spcBef>
                <a:spcPts val="1600"/>
              </a:spcBef>
              <a:spcAft>
                <a:spcPts val="0"/>
              </a:spcAft>
              <a:buSzPts val="1800"/>
              <a:buNone/>
            </a:pPr>
            <a:r>
              <a:rPr lang="pt-BR" sz="2000"/>
              <a:t>➔ Mede a atividade neuronal indiretamente</a:t>
            </a:r>
            <a:endParaRPr sz="2000"/>
          </a:p>
          <a:p>
            <a:pPr indent="0" lvl="0" marL="0" rtl="0" algn="l">
              <a:lnSpc>
                <a:spcPct val="115000"/>
              </a:lnSpc>
              <a:spcBef>
                <a:spcPts val="1600"/>
              </a:spcBef>
              <a:spcAft>
                <a:spcPts val="0"/>
              </a:spcAft>
              <a:buSzPts val="1800"/>
              <a:buNone/>
            </a:pPr>
            <a:r>
              <a:rPr lang="pt-BR" sz="2000"/>
              <a:t>➔ Baixa resolução espacial e alta resolução temporal (comparando com outras técnicas de IRM)</a:t>
            </a:r>
            <a:endParaRPr sz="2000"/>
          </a:p>
          <a:p>
            <a:pPr indent="0" lvl="0" marL="0" rtl="0" algn="l">
              <a:lnSpc>
                <a:spcPct val="100000"/>
              </a:lnSpc>
              <a:spcBef>
                <a:spcPts val="0"/>
              </a:spcBef>
              <a:spcAft>
                <a:spcPts val="1200"/>
              </a:spcAft>
              <a:buSzPts val="1800"/>
              <a:buNone/>
            </a:pPr>
            <a:r>
              <a:t/>
            </a:r>
            <a:endParaRPr>
              <a:solidFill>
                <a:schemeClr val="dk1"/>
              </a:solidFill>
            </a:endParaRPr>
          </a:p>
        </p:txBody>
      </p:sp>
      <p:grpSp>
        <p:nvGrpSpPr>
          <p:cNvPr id="145" name="Google Shape;145;g727e14f89e_0_51"/>
          <p:cNvGrpSpPr/>
          <p:nvPr/>
        </p:nvGrpSpPr>
        <p:grpSpPr>
          <a:xfrm>
            <a:off x="-129" y="6561297"/>
            <a:ext cx="9143944" cy="309570"/>
            <a:chOff x="5981104" y="6560015"/>
            <a:chExt cx="3162900" cy="309570"/>
          </a:xfrm>
        </p:grpSpPr>
        <p:sp>
          <p:nvSpPr>
            <p:cNvPr id="146" name="Google Shape;146;g727e14f89e_0_51"/>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727e14f89e_0_51"/>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727e14f89e_0_51"/>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g727e14f89e_0_51"/>
          <p:cNvGrpSpPr/>
          <p:nvPr/>
        </p:nvGrpSpPr>
        <p:grpSpPr>
          <a:xfrm flipH="1" rot="10800000">
            <a:off x="-129" y="-9612"/>
            <a:ext cx="9143944" cy="887464"/>
            <a:chOff x="5981104" y="5982185"/>
            <a:chExt cx="3162900" cy="887464"/>
          </a:xfrm>
        </p:grpSpPr>
        <p:sp>
          <p:nvSpPr>
            <p:cNvPr id="150" name="Google Shape;150;g727e14f89e_0_51"/>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727e14f89e_0_51"/>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727e14f89e_0_51"/>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3" name="Google Shape;153;g727e14f89e_0_51"/>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154" name="Google Shape;154;g727e14f89e_0_51"/>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grpSp>
        <p:nvGrpSpPr>
          <p:cNvPr id="796" name="Google Shape;796;p42"/>
          <p:cNvGrpSpPr/>
          <p:nvPr/>
        </p:nvGrpSpPr>
        <p:grpSpPr>
          <a:xfrm>
            <a:off x="-129" y="6561297"/>
            <a:ext cx="9143944" cy="309570"/>
            <a:chOff x="5981104" y="6560015"/>
            <a:chExt cx="3162900" cy="309570"/>
          </a:xfrm>
        </p:grpSpPr>
        <p:sp>
          <p:nvSpPr>
            <p:cNvPr id="797" name="Google Shape;797;p42"/>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2"/>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2"/>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 name="Google Shape;800;p42"/>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801" name="Google Shape;801;p42"/>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802" name="Google Shape;802;p42"/>
          <p:cNvGrpSpPr/>
          <p:nvPr/>
        </p:nvGrpSpPr>
        <p:grpSpPr>
          <a:xfrm flipH="1" rot="10800000">
            <a:off x="-129" y="-9612"/>
            <a:ext cx="9143944" cy="887464"/>
            <a:chOff x="5981104" y="5982185"/>
            <a:chExt cx="3162900" cy="887464"/>
          </a:xfrm>
        </p:grpSpPr>
        <p:sp>
          <p:nvSpPr>
            <p:cNvPr id="803" name="Google Shape;803;p42"/>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2"/>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2"/>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6" name="Google Shape;806;p42"/>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807" name="Google Shape;807;p42"/>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sp>
        <p:nvSpPr>
          <p:cNvPr id="808" name="Google Shape;808;p42"/>
          <p:cNvSpPr txBox="1"/>
          <p:nvPr/>
        </p:nvSpPr>
        <p:spPr>
          <a:xfrm>
            <a:off x="191690" y="1748620"/>
            <a:ext cx="2509307" cy="683349"/>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Cross Entropy</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809" name="Google Shape;809;p42"/>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
        <p:nvSpPr>
          <p:cNvPr id="810" name="Google Shape;810;p42"/>
          <p:cNvSpPr txBox="1"/>
          <p:nvPr/>
        </p:nvSpPr>
        <p:spPr>
          <a:xfrm>
            <a:off x="4439245" y="1748620"/>
            <a:ext cx="3161110" cy="683349"/>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b="0" i="1" lang="pt-BR" sz="2000" u="none" cap="none" strike="noStrike">
                <a:solidFill>
                  <a:schemeClr val="dk1"/>
                </a:solidFill>
                <a:latin typeface="Arial"/>
                <a:ea typeface="Arial"/>
                <a:cs typeface="Arial"/>
                <a:sym typeface="Arial"/>
              </a:rPr>
              <a:t>Mean squared error</a:t>
            </a:r>
            <a:endParaRPr b="0" i="1"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811" name="Google Shape;811;p42"/>
          <p:cNvPicPr preferRelativeResize="0"/>
          <p:nvPr/>
        </p:nvPicPr>
        <p:blipFill rotWithShape="1">
          <a:blip r:embed="rId5">
            <a:alphaModFix/>
          </a:blip>
          <a:srcRect b="0" l="1" r="20768" t="0"/>
          <a:stretch/>
        </p:blipFill>
        <p:spPr>
          <a:xfrm>
            <a:off x="4559104" y="2591510"/>
            <a:ext cx="3988191" cy="1966265"/>
          </a:xfrm>
          <a:prstGeom prst="rect">
            <a:avLst/>
          </a:prstGeom>
          <a:noFill/>
          <a:ln>
            <a:noFill/>
          </a:ln>
        </p:spPr>
      </p:pic>
      <p:pic>
        <p:nvPicPr>
          <p:cNvPr id="812" name="Google Shape;812;p42"/>
          <p:cNvPicPr preferRelativeResize="0"/>
          <p:nvPr/>
        </p:nvPicPr>
        <p:blipFill rotWithShape="1">
          <a:blip r:embed="rId6">
            <a:alphaModFix/>
          </a:blip>
          <a:srcRect b="0" l="0" r="0" t="0"/>
          <a:stretch/>
        </p:blipFill>
        <p:spPr>
          <a:xfrm>
            <a:off x="191690" y="2837957"/>
            <a:ext cx="3988192" cy="1658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grpSp>
        <p:nvGrpSpPr>
          <p:cNvPr id="817" name="Google Shape;817;g1de5a71619b_0_0"/>
          <p:cNvGrpSpPr/>
          <p:nvPr/>
        </p:nvGrpSpPr>
        <p:grpSpPr>
          <a:xfrm>
            <a:off x="-129" y="6561297"/>
            <a:ext cx="9143944" cy="309570"/>
            <a:chOff x="5981104" y="6560015"/>
            <a:chExt cx="3162900" cy="309570"/>
          </a:xfrm>
        </p:grpSpPr>
        <p:sp>
          <p:nvSpPr>
            <p:cNvPr id="818" name="Google Shape;818;g1de5a71619b_0_0"/>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de5a71619b_0_0"/>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1de5a71619b_0_0"/>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1" name="Google Shape;821;g1de5a71619b_0_0"/>
          <p:cNvSpPr txBox="1"/>
          <p:nvPr>
            <p:ph idx="11" type="ftr"/>
          </p:nvPr>
        </p:nvSpPr>
        <p:spPr>
          <a:xfrm>
            <a:off x="3124200" y="6453336"/>
            <a:ext cx="2895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822" name="Google Shape;822;g1de5a71619b_0_0"/>
          <p:cNvSpPr txBox="1"/>
          <p:nvPr>
            <p:ph idx="12" type="sldNum"/>
          </p:nvPr>
        </p:nvSpPr>
        <p:spPr>
          <a:xfrm>
            <a:off x="6553200" y="6453336"/>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823" name="Google Shape;823;g1de5a71619b_0_0"/>
          <p:cNvGrpSpPr/>
          <p:nvPr/>
        </p:nvGrpSpPr>
        <p:grpSpPr>
          <a:xfrm flipH="1" rot="10800000">
            <a:off x="-129" y="-9612"/>
            <a:ext cx="9143944" cy="887464"/>
            <a:chOff x="5981104" y="5982185"/>
            <a:chExt cx="3162900" cy="887464"/>
          </a:xfrm>
        </p:grpSpPr>
        <p:sp>
          <p:nvSpPr>
            <p:cNvPr id="824" name="Google Shape;824;g1de5a71619b_0_0"/>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1de5a71619b_0_0"/>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1de5a71619b_0_0"/>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7" name="Google Shape;827;g1de5a71619b_0_0"/>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sp>
        <p:nvSpPr>
          <p:cNvPr id="828" name="Google Shape;828;g1de5a71619b_0_0"/>
          <p:cNvSpPr txBox="1"/>
          <p:nvPr/>
        </p:nvSpPr>
        <p:spPr>
          <a:xfrm>
            <a:off x="2831243" y="805402"/>
            <a:ext cx="3481200" cy="109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Roboto"/>
                <a:ea typeface="Roboto"/>
                <a:cs typeface="Roboto"/>
                <a:sym typeface="Roboto"/>
              </a:rPr>
              <a:t>Appendix</a:t>
            </a:r>
            <a:endParaRPr b="1" i="0" sz="4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dk1"/>
              </a:solidFill>
              <a:latin typeface="Roboto"/>
              <a:ea typeface="Roboto"/>
              <a:cs typeface="Roboto"/>
              <a:sym typeface="Roboto"/>
            </a:endParaRPr>
          </a:p>
        </p:txBody>
      </p:sp>
      <p:pic>
        <p:nvPicPr>
          <p:cNvPr id="829" name="Google Shape;829;g1de5a71619b_0_0"/>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
        <p:nvSpPr>
          <p:cNvPr id="830" name="Google Shape;830;g1de5a71619b_0_0"/>
          <p:cNvSpPr txBox="1"/>
          <p:nvPr/>
        </p:nvSpPr>
        <p:spPr>
          <a:xfrm>
            <a:off x="150770" y="1627095"/>
            <a:ext cx="3161100" cy="683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600"/>
              </a:spcBef>
              <a:spcAft>
                <a:spcPts val="0"/>
              </a:spcAft>
              <a:buClr>
                <a:schemeClr val="dk1"/>
              </a:buClr>
              <a:buSzPts val="2000"/>
              <a:buFont typeface="Arial"/>
              <a:buChar char="➔"/>
            </a:pPr>
            <a:r>
              <a:rPr i="1" lang="pt-BR" sz="2000">
                <a:solidFill>
                  <a:schemeClr val="dk1"/>
                </a:solidFill>
              </a:rPr>
              <a:t>ROC </a:t>
            </a:r>
            <a:r>
              <a:rPr lang="pt-BR" sz="2000">
                <a:solidFill>
                  <a:schemeClr val="dk1"/>
                </a:solidFill>
              </a:rPr>
              <a:t>curve</a:t>
            </a:r>
            <a:endParaRPr b="0" sz="20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2000"/>
              <a:buFont typeface="Arial"/>
              <a:buNone/>
            </a:pPr>
            <a:r>
              <a:rPr b="1" i="0" lang="pt-BR"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831" name="Google Shape;831;g1de5a71619b_0_0"/>
          <p:cNvPicPr preferRelativeResize="0"/>
          <p:nvPr/>
        </p:nvPicPr>
        <p:blipFill rotWithShape="1">
          <a:blip r:embed="rId5">
            <a:alphaModFix/>
          </a:blip>
          <a:srcRect b="14705" l="35552" r="15571" t="36568"/>
          <a:stretch/>
        </p:blipFill>
        <p:spPr>
          <a:xfrm>
            <a:off x="924263" y="2186438"/>
            <a:ext cx="7295174" cy="40888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pSp>
        <p:nvGrpSpPr>
          <p:cNvPr id="836" name="Google Shape;836;p43"/>
          <p:cNvGrpSpPr/>
          <p:nvPr/>
        </p:nvGrpSpPr>
        <p:grpSpPr>
          <a:xfrm>
            <a:off x="-1" y="6561297"/>
            <a:ext cx="9144000" cy="309548"/>
            <a:chOff x="5981104" y="6560015"/>
            <a:chExt cx="3162896" cy="309548"/>
          </a:xfrm>
        </p:grpSpPr>
        <p:sp>
          <p:nvSpPr>
            <p:cNvPr id="837" name="Google Shape;837;p43"/>
            <p:cNvSpPr/>
            <p:nvPr/>
          </p:nvSpPr>
          <p:spPr>
            <a:xfrm>
              <a:off x="5981104" y="6797285"/>
              <a:ext cx="3162896" cy="72278"/>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5981104" y="6737847"/>
              <a:ext cx="3162896" cy="74248"/>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5981104" y="6560015"/>
              <a:ext cx="3162896" cy="180071"/>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43"/>
          <p:cNvSpPr txBox="1"/>
          <p:nvPr>
            <p:ph idx="11" type="ftr"/>
          </p:nvPr>
        </p:nvSpPr>
        <p:spPr>
          <a:xfrm>
            <a:off x="3124200" y="6453336"/>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www.inbrainlab.com</a:t>
            </a:r>
            <a:endParaRPr/>
          </a:p>
        </p:txBody>
      </p:sp>
      <p:sp>
        <p:nvSpPr>
          <p:cNvPr id="841" name="Google Shape;841;p43"/>
          <p:cNvSpPr txBox="1"/>
          <p:nvPr>
            <p:ph idx="12" type="sldNum"/>
          </p:nvPr>
        </p:nvSpPr>
        <p:spPr>
          <a:xfrm>
            <a:off x="6553200" y="6453336"/>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842" name="Google Shape;842;p43"/>
          <p:cNvGrpSpPr/>
          <p:nvPr/>
        </p:nvGrpSpPr>
        <p:grpSpPr>
          <a:xfrm flipH="1" rot="10800000">
            <a:off x="-1" y="-9528"/>
            <a:ext cx="9144000" cy="887380"/>
            <a:chOff x="5981104" y="5982185"/>
            <a:chExt cx="3162896" cy="887380"/>
          </a:xfrm>
        </p:grpSpPr>
        <p:sp>
          <p:nvSpPr>
            <p:cNvPr id="843" name="Google Shape;843;p43"/>
            <p:cNvSpPr/>
            <p:nvPr/>
          </p:nvSpPr>
          <p:spPr>
            <a:xfrm>
              <a:off x="5981104" y="6239349"/>
              <a:ext cx="3162896" cy="630216"/>
            </a:xfrm>
            <a:prstGeom prst="rect">
              <a:avLst/>
            </a:prstGeom>
            <a:solidFill>
              <a:srgbClr val="109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5981104" y="6107980"/>
              <a:ext cx="3162896" cy="131369"/>
            </a:xfrm>
            <a:prstGeom prst="rect">
              <a:avLst/>
            </a:prstGeom>
            <a:solidFill>
              <a:srgbClr val="64C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5981104" y="5982185"/>
              <a:ext cx="3162896" cy="144816"/>
            </a:xfrm>
            <a:prstGeom prst="rect">
              <a:avLst/>
            </a:prstGeom>
            <a:solidFill>
              <a:srgbClr val="FCB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43"/>
          <p:cNvSpPr txBox="1"/>
          <p:nvPr/>
        </p:nvSpPr>
        <p:spPr>
          <a:xfrm>
            <a:off x="3058973" y="6145559"/>
            <a:ext cx="302378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pt-BR" sz="1400" u="none" cap="none" strike="noStrike">
                <a:solidFill>
                  <a:srgbClr val="000000"/>
                </a:solidFill>
                <a:latin typeface="Arial"/>
                <a:ea typeface="Arial"/>
                <a:cs typeface="Arial"/>
                <a:sym typeface="Arial"/>
              </a:rPr>
              <a:t>e-mail:</a:t>
            </a:r>
            <a:r>
              <a:rPr b="0" i="0" lang="pt-BR" sz="1400" u="none" cap="none" strike="noStrike">
                <a:solidFill>
                  <a:srgbClr val="000000"/>
                </a:solidFill>
                <a:latin typeface="Arial"/>
                <a:ea typeface="Arial"/>
                <a:cs typeface="Arial"/>
                <a:sym typeface="Arial"/>
              </a:rPr>
              <a:t> erick_almeida@usp.br</a:t>
            </a:r>
            <a:endParaRPr/>
          </a:p>
        </p:txBody>
      </p:sp>
      <p:sp>
        <p:nvSpPr>
          <p:cNvPr id="847" name="Google Shape;847;p43"/>
          <p:cNvSpPr/>
          <p:nvPr/>
        </p:nvSpPr>
        <p:spPr>
          <a:xfrm>
            <a:off x="7128867" y="932938"/>
            <a:ext cx="20265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Garamond"/>
                <a:ea typeface="Garamond"/>
                <a:cs typeface="Garamond"/>
                <a:sym typeface="Garamond"/>
              </a:rPr>
              <a:t>www.inbrainlab.com</a:t>
            </a:r>
            <a:endParaRPr b="0" i="0" sz="1400" u="none" cap="none" strike="noStrike">
              <a:solidFill>
                <a:srgbClr val="000000"/>
              </a:solidFill>
              <a:latin typeface="Arial"/>
              <a:ea typeface="Arial"/>
              <a:cs typeface="Arial"/>
              <a:sym typeface="Arial"/>
            </a:endParaRPr>
          </a:p>
        </p:txBody>
      </p:sp>
      <p:pic>
        <p:nvPicPr>
          <p:cNvPr id="848" name="Google Shape;848;p43"/>
          <p:cNvPicPr preferRelativeResize="0"/>
          <p:nvPr/>
        </p:nvPicPr>
        <p:blipFill rotWithShape="1">
          <a:blip r:embed="rId3">
            <a:alphaModFix/>
          </a:blip>
          <a:srcRect b="0" l="0" r="0" t="0"/>
          <a:stretch/>
        </p:blipFill>
        <p:spPr>
          <a:xfrm>
            <a:off x="7471133" y="-54714"/>
            <a:ext cx="1567620" cy="956465"/>
          </a:xfrm>
          <a:prstGeom prst="rect">
            <a:avLst/>
          </a:prstGeom>
          <a:noFill/>
          <a:ln>
            <a:noFill/>
          </a:ln>
        </p:spPr>
      </p:pic>
      <p:sp>
        <p:nvSpPr>
          <p:cNvPr id="849" name="Google Shape;849;p43"/>
          <p:cNvSpPr txBox="1"/>
          <p:nvPr/>
        </p:nvSpPr>
        <p:spPr>
          <a:xfrm>
            <a:off x="1695717" y="2981627"/>
            <a:ext cx="57502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3600" u="none" cap="none" strike="noStrike">
                <a:solidFill>
                  <a:srgbClr val="000000"/>
                </a:solidFill>
                <a:latin typeface="Arial"/>
                <a:ea typeface="Arial"/>
                <a:cs typeface="Arial"/>
                <a:sym typeface="Arial"/>
              </a:rPr>
              <a:t>OBRIGADO/THANK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727e14f89e_0_32"/>
          <p:cNvSpPr txBox="1"/>
          <p:nvPr>
            <p:ph type="title"/>
          </p:nvPr>
        </p:nvSpPr>
        <p:spPr>
          <a:xfrm>
            <a:off x="100685" y="138614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Aplicações</a:t>
            </a:r>
            <a:endParaRPr/>
          </a:p>
        </p:txBody>
      </p:sp>
      <p:sp>
        <p:nvSpPr>
          <p:cNvPr id="160" name="Google Shape;160;g727e14f89e_0_32"/>
          <p:cNvSpPr txBox="1"/>
          <p:nvPr>
            <p:ph idx="1" type="body"/>
          </p:nvPr>
        </p:nvSpPr>
        <p:spPr>
          <a:xfrm>
            <a:off x="311543" y="2443247"/>
            <a:ext cx="8520600" cy="3060952"/>
          </a:xfrm>
          <a:prstGeom prst="rect">
            <a:avLst/>
          </a:prstGeom>
          <a:noFill/>
          <a:ln>
            <a:noFill/>
          </a:ln>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pt-BR" sz="1700"/>
              <a:t>Estudar a função cerebral durante diferentes tarefas cognitivas, como atenção, memória, tomada de decisão, processamento de linguagem e regulação emocional.</a:t>
            </a:r>
            <a:endParaRPr sz="1700"/>
          </a:p>
          <a:p>
            <a:pPr indent="-336550" lvl="0" marL="457200" rtl="0" algn="l">
              <a:lnSpc>
                <a:spcPct val="105000"/>
              </a:lnSpc>
              <a:spcBef>
                <a:spcPts val="0"/>
              </a:spcBef>
              <a:spcAft>
                <a:spcPts val="0"/>
              </a:spcAft>
              <a:buSzPts val="1700"/>
              <a:buChar char="●"/>
            </a:pPr>
            <a:r>
              <a:rPr lang="pt-BR" sz="1700"/>
              <a:t>Investigar alterações cerebrais associadas a vários distúrbios neurológicos e psiquiátricos, como doença de Alzheimer, doença de Parkinson, esquizofrenia, depressão e ansiedade.</a:t>
            </a:r>
            <a:endParaRPr sz="1700"/>
          </a:p>
          <a:p>
            <a:pPr indent="-336550" lvl="0" marL="457200" rtl="0" algn="l">
              <a:lnSpc>
                <a:spcPct val="105000"/>
              </a:lnSpc>
              <a:spcBef>
                <a:spcPts val="0"/>
              </a:spcBef>
              <a:spcAft>
                <a:spcPts val="0"/>
              </a:spcAft>
              <a:buSzPts val="1700"/>
              <a:buChar char="●"/>
            </a:pPr>
            <a:r>
              <a:rPr lang="pt-BR" sz="1700"/>
              <a:t>Identificar regiões cerebrais envolvidas em funções motoras específicas, como planejamento e execução de movimentos.</a:t>
            </a:r>
            <a:endParaRPr sz="1700"/>
          </a:p>
          <a:p>
            <a:pPr indent="-336550" lvl="0" marL="457200" rtl="0" algn="l">
              <a:lnSpc>
                <a:spcPct val="105000"/>
              </a:lnSpc>
              <a:spcBef>
                <a:spcPts val="0"/>
              </a:spcBef>
              <a:spcAft>
                <a:spcPts val="0"/>
              </a:spcAft>
              <a:buSzPts val="1700"/>
              <a:buChar char="●"/>
            </a:pPr>
            <a:r>
              <a:rPr lang="pt-BR" sz="1700"/>
              <a:t>Mapeamento de redes cerebrais e padrões de conectividade associados a comportamentos, características ou distúrbios específicos.</a:t>
            </a:r>
            <a:endParaRPr sz="1700"/>
          </a:p>
          <a:p>
            <a:pPr indent="-336550" lvl="0" marL="457200" rtl="0" algn="l">
              <a:lnSpc>
                <a:spcPct val="105000"/>
              </a:lnSpc>
              <a:spcBef>
                <a:spcPts val="0"/>
              </a:spcBef>
              <a:spcAft>
                <a:spcPts val="0"/>
              </a:spcAft>
              <a:buSzPts val="1700"/>
              <a:buChar char="●"/>
            </a:pPr>
            <a:r>
              <a:rPr lang="pt-BR" sz="1700"/>
              <a:t>Examinar os efeitos de intervenções, como drogas ou terapias comportamentais, na função e atividade cerebral.</a:t>
            </a:r>
            <a:endParaRPr sz="1700"/>
          </a:p>
        </p:txBody>
      </p:sp>
      <p:grpSp>
        <p:nvGrpSpPr>
          <p:cNvPr id="161" name="Google Shape;161;g727e14f89e_0_32"/>
          <p:cNvGrpSpPr/>
          <p:nvPr/>
        </p:nvGrpSpPr>
        <p:grpSpPr>
          <a:xfrm>
            <a:off x="-129" y="6561297"/>
            <a:ext cx="9143944" cy="309570"/>
            <a:chOff x="5981104" y="6560015"/>
            <a:chExt cx="3162900" cy="309570"/>
          </a:xfrm>
        </p:grpSpPr>
        <p:sp>
          <p:nvSpPr>
            <p:cNvPr id="162" name="Google Shape;162;g727e14f89e_0_32"/>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727e14f89e_0_32"/>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727e14f89e_0_32"/>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g727e14f89e_0_32"/>
          <p:cNvGrpSpPr/>
          <p:nvPr/>
        </p:nvGrpSpPr>
        <p:grpSpPr>
          <a:xfrm flipH="1" rot="10800000">
            <a:off x="-129" y="-9612"/>
            <a:ext cx="9143944" cy="887464"/>
            <a:chOff x="5981104" y="5982185"/>
            <a:chExt cx="3162900" cy="887464"/>
          </a:xfrm>
        </p:grpSpPr>
        <p:sp>
          <p:nvSpPr>
            <p:cNvPr id="166" name="Google Shape;166;g727e14f89e_0_32"/>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727e14f89e_0_32"/>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727e14f89e_0_32"/>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9" name="Google Shape;169;g727e14f89e_0_32"/>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170" name="Google Shape;170;g727e14f89e_0_32"/>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71cd2d0ad0_0_29"/>
          <p:cNvSpPr txBox="1"/>
          <p:nvPr>
            <p:ph type="title"/>
          </p:nvPr>
        </p:nvSpPr>
        <p:spPr>
          <a:xfrm>
            <a:off x="171023" y="130373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Pré-processamento</a:t>
            </a:r>
            <a:endParaRPr/>
          </a:p>
        </p:txBody>
      </p:sp>
      <p:sp>
        <p:nvSpPr>
          <p:cNvPr id="176" name="Google Shape;176;g71cd2d0ad0_0_29"/>
          <p:cNvSpPr txBox="1"/>
          <p:nvPr>
            <p:ph idx="1" type="body"/>
          </p:nvPr>
        </p:nvSpPr>
        <p:spPr>
          <a:xfrm>
            <a:off x="311543" y="213932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pt-BR" sz="2000">
                <a:solidFill>
                  <a:schemeClr val="dk1"/>
                </a:solidFill>
              </a:rPr>
              <a:t>Correção de tempo entre fatias</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Correção de movimento da cabeça</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Corregistro entre imagens funcionais e anatômicas</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Filtragem temporal</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Suavização espacial</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Normalização</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Segmentação</a:t>
            </a:r>
            <a:endParaRPr sz="2000">
              <a:solidFill>
                <a:schemeClr val="dk1"/>
              </a:solidFill>
            </a:endParaRPr>
          </a:p>
          <a:p>
            <a:pPr indent="-342900" lvl="0" marL="457200" rtl="0" algn="l">
              <a:lnSpc>
                <a:spcPct val="100000"/>
              </a:lnSpc>
              <a:spcBef>
                <a:spcPts val="0"/>
              </a:spcBef>
              <a:spcAft>
                <a:spcPts val="0"/>
              </a:spcAft>
              <a:buSzPts val="1800"/>
              <a:buChar char="●"/>
            </a:pPr>
            <a:r>
              <a:rPr lang="pt-BR" sz="2000">
                <a:solidFill>
                  <a:schemeClr val="dk1"/>
                </a:solidFill>
              </a:rPr>
              <a:t>Remoção de ruídos e confundidores (denoising): SB, CSF, sinal global</a:t>
            </a:r>
            <a:endParaRPr sz="2000">
              <a:solidFill>
                <a:schemeClr val="dk1"/>
              </a:solidFill>
            </a:endParaRPr>
          </a:p>
        </p:txBody>
      </p:sp>
      <p:grpSp>
        <p:nvGrpSpPr>
          <p:cNvPr id="177" name="Google Shape;177;g71cd2d0ad0_0_29"/>
          <p:cNvGrpSpPr/>
          <p:nvPr/>
        </p:nvGrpSpPr>
        <p:grpSpPr>
          <a:xfrm>
            <a:off x="-129" y="6561297"/>
            <a:ext cx="9143944" cy="309570"/>
            <a:chOff x="5981104" y="6560015"/>
            <a:chExt cx="3162900" cy="309570"/>
          </a:xfrm>
        </p:grpSpPr>
        <p:sp>
          <p:nvSpPr>
            <p:cNvPr id="178" name="Google Shape;178;g71cd2d0ad0_0_29"/>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71cd2d0ad0_0_29"/>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71cd2d0ad0_0_29"/>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g71cd2d0ad0_0_29"/>
          <p:cNvGrpSpPr/>
          <p:nvPr/>
        </p:nvGrpSpPr>
        <p:grpSpPr>
          <a:xfrm flipH="1" rot="10800000">
            <a:off x="-129" y="-9612"/>
            <a:ext cx="9143944" cy="887464"/>
            <a:chOff x="5981104" y="5982185"/>
            <a:chExt cx="3162900" cy="887464"/>
          </a:xfrm>
        </p:grpSpPr>
        <p:sp>
          <p:nvSpPr>
            <p:cNvPr id="182" name="Google Shape;182;g71cd2d0ad0_0_29"/>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71cd2d0ad0_0_29"/>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71cd2d0ad0_0_29"/>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5" name="Google Shape;185;g71cd2d0ad0_0_29"/>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186" name="Google Shape;186;g71cd2d0ad0_0_29"/>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71cd2d0ad0_0_48"/>
          <p:cNvSpPr txBox="1"/>
          <p:nvPr>
            <p:ph type="title"/>
          </p:nvPr>
        </p:nvSpPr>
        <p:spPr>
          <a:xfrm>
            <a:off x="156955" y="117648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Métricas de Análise</a:t>
            </a:r>
            <a:endParaRPr/>
          </a:p>
        </p:txBody>
      </p:sp>
      <p:sp>
        <p:nvSpPr>
          <p:cNvPr id="192" name="Google Shape;192;g71cd2d0ad0_0_48"/>
          <p:cNvSpPr txBox="1"/>
          <p:nvPr>
            <p:ph idx="1" type="body"/>
          </p:nvPr>
        </p:nvSpPr>
        <p:spPr>
          <a:xfrm>
            <a:off x="311700" y="1874975"/>
            <a:ext cx="8520600" cy="3551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pt-BR">
                <a:solidFill>
                  <a:schemeClr val="dk1"/>
                </a:solidFill>
              </a:rPr>
              <a:t>Métricas Lineares (Seed-to-Voxel/ROI-to-ROI):</a:t>
            </a:r>
            <a:endParaRPr>
              <a:solidFill>
                <a:schemeClr val="dk1"/>
              </a:solidFill>
            </a:endParaRPr>
          </a:p>
          <a:p>
            <a:pPr indent="-314052" lvl="1" marL="914400" rtl="0" algn="l">
              <a:lnSpc>
                <a:spcPct val="100000"/>
              </a:lnSpc>
              <a:spcBef>
                <a:spcPts val="0"/>
              </a:spcBef>
              <a:spcAft>
                <a:spcPts val="0"/>
              </a:spcAft>
              <a:buSzPts val="1346"/>
              <a:buChar char="○"/>
            </a:pPr>
            <a:r>
              <a:rPr i="1" lang="pt-BR" sz="1345"/>
              <a:t>coeficientes de correlação e regressão bivariadas</a:t>
            </a:r>
            <a:r>
              <a:rPr lang="pt-BR" sz="1345"/>
              <a:t> - Associação linear da série temporal BOLD entre pares de sementes.</a:t>
            </a:r>
            <a:endParaRPr sz="1345"/>
          </a:p>
          <a:p>
            <a:pPr indent="-314052" lvl="1" marL="914400" rtl="0" algn="l">
              <a:lnSpc>
                <a:spcPct val="100000"/>
              </a:lnSpc>
              <a:spcBef>
                <a:spcPts val="0"/>
              </a:spcBef>
              <a:spcAft>
                <a:spcPts val="0"/>
              </a:spcAft>
              <a:buSzPts val="1346"/>
              <a:buChar char="○"/>
            </a:pPr>
            <a:r>
              <a:rPr i="1" lang="pt-BR" sz="1345"/>
              <a:t>Correlação semiparcial e Regressão multivariada</a:t>
            </a:r>
            <a:r>
              <a:rPr lang="pt-BR" sz="1345"/>
              <a:t> -  Contribuição de todas as sementes por um modelo linear geral.</a:t>
            </a:r>
            <a:endParaRPr sz="1345"/>
          </a:p>
          <a:p>
            <a:pPr indent="0" lvl="0" marL="0" rtl="0" algn="l">
              <a:lnSpc>
                <a:spcPct val="100000"/>
              </a:lnSpc>
              <a:spcBef>
                <a:spcPts val="1200"/>
              </a:spcBef>
              <a:spcAft>
                <a:spcPts val="0"/>
              </a:spcAft>
              <a:buSzPts val="1800"/>
              <a:buNone/>
            </a:pPr>
            <a:r>
              <a:t/>
            </a:r>
            <a:endParaRPr sz="1345"/>
          </a:p>
          <a:p>
            <a:pPr indent="0" lvl="0" marL="0" rtl="0" algn="l">
              <a:lnSpc>
                <a:spcPct val="100000"/>
              </a:lnSpc>
              <a:spcBef>
                <a:spcPts val="1200"/>
              </a:spcBef>
              <a:spcAft>
                <a:spcPts val="0"/>
              </a:spcAft>
              <a:buSzPts val="1800"/>
              <a:buNone/>
            </a:pPr>
            <a:r>
              <a:t/>
            </a:r>
            <a:endParaRPr sz="1400"/>
          </a:p>
          <a:p>
            <a:pPr indent="0" lvl="0" marL="457200" rtl="0" algn="l">
              <a:lnSpc>
                <a:spcPct val="100000"/>
              </a:lnSpc>
              <a:spcBef>
                <a:spcPts val="1200"/>
              </a:spcBef>
              <a:spcAft>
                <a:spcPts val="0"/>
              </a:spcAft>
              <a:buSzPts val="1800"/>
              <a:buNone/>
            </a:pPr>
            <a:r>
              <a:t/>
            </a:r>
            <a:endParaRPr>
              <a:solidFill>
                <a:schemeClr val="dk1"/>
              </a:solidFill>
            </a:endParaRPr>
          </a:p>
          <a:p>
            <a:pPr indent="0" lvl="0" marL="914400" rtl="0" algn="l">
              <a:lnSpc>
                <a:spcPct val="100000"/>
              </a:lnSpc>
              <a:spcBef>
                <a:spcPts val="1200"/>
              </a:spcBef>
              <a:spcAft>
                <a:spcPts val="0"/>
              </a:spcAft>
              <a:buSzPts val="1800"/>
              <a:buNone/>
            </a:pPr>
            <a:r>
              <a:t/>
            </a:r>
            <a:endParaRPr>
              <a:solidFill>
                <a:schemeClr val="dk1"/>
              </a:solidFill>
            </a:endParaRPr>
          </a:p>
          <a:p>
            <a:pPr indent="0" lvl="0" marL="0" rtl="0" algn="l">
              <a:lnSpc>
                <a:spcPct val="100000"/>
              </a:lnSpc>
              <a:spcBef>
                <a:spcPts val="1200"/>
              </a:spcBef>
              <a:spcAft>
                <a:spcPts val="1200"/>
              </a:spcAft>
              <a:buSzPts val="1800"/>
              <a:buNone/>
            </a:pPr>
            <a:r>
              <a:rPr lang="pt-BR">
                <a:solidFill>
                  <a:schemeClr val="dk1"/>
                </a:solidFill>
              </a:rPr>
              <a:t>	</a:t>
            </a:r>
            <a:endParaRPr>
              <a:solidFill>
                <a:schemeClr val="dk1"/>
              </a:solidFill>
            </a:endParaRPr>
          </a:p>
        </p:txBody>
      </p:sp>
      <p:pic>
        <p:nvPicPr>
          <p:cNvPr id="193" name="Google Shape;193;g71cd2d0ad0_0_48"/>
          <p:cNvPicPr preferRelativeResize="0"/>
          <p:nvPr/>
        </p:nvPicPr>
        <p:blipFill rotWithShape="1">
          <a:blip r:embed="rId3">
            <a:alphaModFix/>
          </a:blip>
          <a:srcRect b="0" l="0" r="0" t="0"/>
          <a:stretch/>
        </p:blipFill>
        <p:spPr>
          <a:xfrm>
            <a:off x="2040989" y="3303376"/>
            <a:ext cx="5062025" cy="2413975"/>
          </a:xfrm>
          <a:prstGeom prst="rect">
            <a:avLst/>
          </a:prstGeom>
          <a:noFill/>
          <a:ln>
            <a:noFill/>
          </a:ln>
        </p:spPr>
      </p:pic>
      <p:sp>
        <p:nvSpPr>
          <p:cNvPr id="194" name="Google Shape;194;g71cd2d0ad0_0_48"/>
          <p:cNvSpPr txBox="1"/>
          <p:nvPr/>
        </p:nvSpPr>
        <p:spPr>
          <a:xfrm>
            <a:off x="1789325" y="5717350"/>
            <a:ext cx="645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800" u="none" cap="none" strike="noStrike">
                <a:solidFill>
                  <a:schemeClr val="dk1"/>
                </a:solidFill>
                <a:latin typeface="Arial"/>
                <a:ea typeface="Arial"/>
                <a:cs typeface="Arial"/>
                <a:sym typeface="Arial"/>
              </a:rPr>
              <a:t>Whitfield-Gabrieli and Nieto-Castanon - Conn: A Functional Connectivity Toolbox for Correlated and Anticorrelated Brain Networks (2012)</a:t>
            </a:r>
            <a:endParaRPr b="0" i="0" sz="800" u="none" cap="none" strike="noStrike">
              <a:solidFill>
                <a:schemeClr val="dk1"/>
              </a:solidFill>
              <a:latin typeface="Arial"/>
              <a:ea typeface="Arial"/>
              <a:cs typeface="Arial"/>
              <a:sym typeface="Arial"/>
            </a:endParaRPr>
          </a:p>
        </p:txBody>
      </p:sp>
      <p:grpSp>
        <p:nvGrpSpPr>
          <p:cNvPr id="195" name="Google Shape;195;g71cd2d0ad0_0_48"/>
          <p:cNvGrpSpPr/>
          <p:nvPr/>
        </p:nvGrpSpPr>
        <p:grpSpPr>
          <a:xfrm>
            <a:off x="-129" y="6561297"/>
            <a:ext cx="9143944" cy="309570"/>
            <a:chOff x="5981104" y="6560015"/>
            <a:chExt cx="3162900" cy="309570"/>
          </a:xfrm>
        </p:grpSpPr>
        <p:sp>
          <p:nvSpPr>
            <p:cNvPr id="196" name="Google Shape;196;g71cd2d0ad0_0_48"/>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71cd2d0ad0_0_48"/>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71cd2d0ad0_0_48"/>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g71cd2d0ad0_0_48"/>
          <p:cNvGrpSpPr/>
          <p:nvPr/>
        </p:nvGrpSpPr>
        <p:grpSpPr>
          <a:xfrm flipH="1" rot="10800000">
            <a:off x="-129" y="-9612"/>
            <a:ext cx="9143944" cy="887464"/>
            <a:chOff x="5981104" y="5982185"/>
            <a:chExt cx="3162900" cy="887464"/>
          </a:xfrm>
        </p:grpSpPr>
        <p:sp>
          <p:nvSpPr>
            <p:cNvPr id="200" name="Google Shape;200;g71cd2d0ad0_0_48"/>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71cd2d0ad0_0_48"/>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71cd2d0ad0_0_48"/>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 name="Google Shape;203;g71cd2d0ad0_0_48"/>
          <p:cNvPicPr preferRelativeResize="0"/>
          <p:nvPr/>
        </p:nvPicPr>
        <p:blipFill rotWithShape="1">
          <a:blip r:embed="rId4">
            <a:alphaModFix/>
          </a:blip>
          <a:srcRect b="0" l="0" r="0" t="0"/>
          <a:stretch/>
        </p:blipFill>
        <p:spPr>
          <a:xfrm>
            <a:off x="7471133" y="-54714"/>
            <a:ext cx="1567619" cy="956465"/>
          </a:xfrm>
          <a:prstGeom prst="rect">
            <a:avLst/>
          </a:prstGeom>
          <a:noFill/>
          <a:ln>
            <a:noFill/>
          </a:ln>
        </p:spPr>
      </p:pic>
      <p:pic>
        <p:nvPicPr>
          <p:cNvPr id="204" name="Google Shape;204;g71cd2d0ad0_0_48"/>
          <p:cNvPicPr preferRelativeResize="0"/>
          <p:nvPr/>
        </p:nvPicPr>
        <p:blipFill rotWithShape="1">
          <a:blip r:embed="rId5">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721345862b_0_287"/>
          <p:cNvSpPr txBox="1"/>
          <p:nvPr>
            <p:ph type="title"/>
          </p:nvPr>
        </p:nvSpPr>
        <p:spPr>
          <a:xfrm>
            <a:off x="126900" y="1025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Métricas de Análise</a:t>
            </a:r>
            <a:endParaRPr/>
          </a:p>
        </p:txBody>
      </p:sp>
      <p:sp>
        <p:nvSpPr>
          <p:cNvPr id="210" name="Google Shape;210;g721345862b_0_287"/>
          <p:cNvSpPr txBox="1"/>
          <p:nvPr>
            <p:ph idx="1" type="body"/>
          </p:nvPr>
        </p:nvSpPr>
        <p:spPr>
          <a:xfrm>
            <a:off x="311700" y="1419600"/>
            <a:ext cx="4260300" cy="40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200"/>
          </a:p>
          <a:p>
            <a:pPr indent="-342900" lvl="0" marL="457200" rtl="0" algn="l">
              <a:lnSpc>
                <a:spcPct val="100000"/>
              </a:lnSpc>
              <a:spcBef>
                <a:spcPts val="1200"/>
              </a:spcBef>
              <a:spcAft>
                <a:spcPts val="0"/>
              </a:spcAft>
              <a:buSzPts val="1800"/>
              <a:buChar char="●"/>
            </a:pPr>
            <a:r>
              <a:rPr lang="pt-BR" sz="2000">
                <a:solidFill>
                  <a:schemeClr val="dk1"/>
                </a:solidFill>
              </a:rPr>
              <a:t>Voxel-to-Voxel:</a:t>
            </a:r>
            <a:endParaRPr sz="1200"/>
          </a:p>
          <a:p>
            <a:pPr indent="-317500" lvl="1" marL="914400" rtl="0" algn="l">
              <a:lnSpc>
                <a:spcPct val="100000"/>
              </a:lnSpc>
              <a:spcBef>
                <a:spcPts val="0"/>
              </a:spcBef>
              <a:spcAft>
                <a:spcPts val="0"/>
              </a:spcAft>
              <a:buSzPts val="1400"/>
              <a:buChar char="○"/>
            </a:pPr>
            <a:r>
              <a:rPr i="1" lang="pt-BR" sz="1800">
                <a:solidFill>
                  <a:schemeClr val="dk1"/>
                </a:solidFill>
              </a:rPr>
              <a:t>Correlação local integrada - </a:t>
            </a:r>
            <a:r>
              <a:rPr lang="pt-BR" sz="1800">
                <a:solidFill>
                  <a:schemeClr val="dk1"/>
                </a:solidFill>
              </a:rPr>
              <a:t>Conectividade local média entre o voxel e seus vizinhos</a:t>
            </a:r>
            <a:endParaRPr sz="1800">
              <a:solidFill>
                <a:schemeClr val="dk1"/>
              </a:solidFill>
            </a:endParaRPr>
          </a:p>
          <a:p>
            <a:pPr indent="-317500" lvl="1" marL="914400" rtl="0" algn="l">
              <a:lnSpc>
                <a:spcPct val="100000"/>
              </a:lnSpc>
              <a:spcBef>
                <a:spcPts val="0"/>
              </a:spcBef>
              <a:spcAft>
                <a:spcPts val="0"/>
              </a:spcAft>
              <a:buSzPts val="1400"/>
              <a:buChar char="○"/>
            </a:pPr>
            <a:r>
              <a:rPr i="1" lang="pt-BR" sz="1800">
                <a:solidFill>
                  <a:schemeClr val="dk1"/>
                </a:solidFill>
              </a:rPr>
              <a:t>Correlação local radial </a:t>
            </a:r>
            <a:r>
              <a:rPr lang="pt-BR" sz="1800">
                <a:solidFill>
                  <a:schemeClr val="dk1"/>
                </a:solidFill>
              </a:rPr>
              <a:t>- Assimetria espacial do modelo de conectividade local (voxel &gt; vizinhos)</a:t>
            </a:r>
            <a:endParaRPr sz="1800">
              <a:solidFill>
                <a:schemeClr val="dk1"/>
              </a:solidFill>
            </a:endParaRPr>
          </a:p>
          <a:p>
            <a:pPr indent="-317500" lvl="1" marL="914400" rtl="0" algn="l">
              <a:lnSpc>
                <a:spcPct val="100000"/>
              </a:lnSpc>
              <a:spcBef>
                <a:spcPts val="0"/>
              </a:spcBef>
              <a:spcAft>
                <a:spcPts val="0"/>
              </a:spcAft>
              <a:buSzPts val="1400"/>
              <a:buChar char="○"/>
            </a:pPr>
            <a:r>
              <a:rPr i="1" lang="pt-BR" sz="1800">
                <a:solidFill>
                  <a:schemeClr val="dk1"/>
                </a:solidFill>
              </a:rPr>
              <a:t>Força de correlação global </a:t>
            </a:r>
            <a:r>
              <a:rPr lang="pt-BR" sz="1800">
                <a:solidFill>
                  <a:schemeClr val="dk1"/>
                </a:solidFill>
              </a:rPr>
              <a:t>- Modelo de conectividade global (voxel &gt; cérebro)</a:t>
            </a:r>
            <a:endParaRPr sz="1800">
              <a:solidFill>
                <a:schemeClr val="dk1"/>
              </a:solidFill>
            </a:endParaRPr>
          </a:p>
          <a:p>
            <a:pPr indent="-317500" lvl="1" marL="914400" rtl="0" algn="l">
              <a:lnSpc>
                <a:spcPct val="100000"/>
              </a:lnSpc>
              <a:spcBef>
                <a:spcPts val="0"/>
              </a:spcBef>
              <a:spcAft>
                <a:spcPts val="0"/>
              </a:spcAft>
              <a:buSzPts val="1400"/>
              <a:buChar char="○"/>
            </a:pPr>
            <a:r>
              <a:rPr i="1" lang="pt-BR" sz="1800">
                <a:solidFill>
                  <a:schemeClr val="dk1"/>
                </a:solidFill>
              </a:rPr>
              <a:t>Contraste de similaridade radial - </a:t>
            </a:r>
            <a:r>
              <a:rPr lang="pt-BR" sz="1800">
                <a:solidFill>
                  <a:schemeClr val="dk1"/>
                </a:solidFill>
              </a:rPr>
              <a:t>Similaridade global entre padrões de conectividade entre voxels vizinhos</a:t>
            </a:r>
            <a:endParaRPr sz="1800">
              <a:solidFill>
                <a:schemeClr val="dk1"/>
              </a:solidFill>
            </a:endParaRPr>
          </a:p>
          <a:p>
            <a:pPr indent="0" lvl="0" marL="914400" rtl="0" algn="l">
              <a:lnSpc>
                <a:spcPct val="100000"/>
              </a:lnSpc>
              <a:spcBef>
                <a:spcPts val="1200"/>
              </a:spcBef>
              <a:spcAft>
                <a:spcPts val="0"/>
              </a:spcAft>
              <a:buSzPts val="1800"/>
              <a:buNone/>
            </a:pPr>
            <a:r>
              <a:t/>
            </a:r>
            <a:endParaRPr sz="2000">
              <a:solidFill>
                <a:schemeClr val="dk1"/>
              </a:solidFill>
            </a:endParaRPr>
          </a:p>
          <a:p>
            <a:pPr indent="0" lvl="0" marL="0" rtl="0" algn="l">
              <a:lnSpc>
                <a:spcPct val="100000"/>
              </a:lnSpc>
              <a:spcBef>
                <a:spcPts val="1200"/>
              </a:spcBef>
              <a:spcAft>
                <a:spcPts val="1200"/>
              </a:spcAft>
              <a:buSzPts val="1800"/>
              <a:buNone/>
            </a:pPr>
            <a:r>
              <a:rPr lang="pt-BR" sz="2000">
                <a:solidFill>
                  <a:schemeClr val="dk1"/>
                </a:solidFill>
              </a:rPr>
              <a:t>	</a:t>
            </a:r>
            <a:endParaRPr sz="2000">
              <a:solidFill>
                <a:schemeClr val="dk1"/>
              </a:solidFill>
            </a:endParaRPr>
          </a:p>
        </p:txBody>
      </p:sp>
      <p:pic>
        <p:nvPicPr>
          <p:cNvPr id="211" name="Google Shape;211;g721345862b_0_287"/>
          <p:cNvPicPr preferRelativeResize="0"/>
          <p:nvPr/>
        </p:nvPicPr>
        <p:blipFill rotWithShape="1">
          <a:blip r:embed="rId3">
            <a:alphaModFix/>
          </a:blip>
          <a:srcRect b="0" l="0" r="0" t="0"/>
          <a:stretch/>
        </p:blipFill>
        <p:spPr>
          <a:xfrm>
            <a:off x="4831776" y="2006150"/>
            <a:ext cx="3815725" cy="3065650"/>
          </a:xfrm>
          <a:prstGeom prst="rect">
            <a:avLst/>
          </a:prstGeom>
          <a:noFill/>
          <a:ln>
            <a:noFill/>
          </a:ln>
        </p:spPr>
      </p:pic>
      <p:sp>
        <p:nvSpPr>
          <p:cNvPr id="212" name="Google Shape;212;g721345862b_0_287"/>
          <p:cNvSpPr txBox="1"/>
          <p:nvPr/>
        </p:nvSpPr>
        <p:spPr>
          <a:xfrm>
            <a:off x="4885800" y="5114675"/>
            <a:ext cx="376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pt-BR" sz="800" u="none" cap="none" strike="noStrike">
                <a:solidFill>
                  <a:schemeClr val="dk1"/>
                </a:solidFill>
                <a:latin typeface="Arial"/>
                <a:ea typeface="Arial"/>
                <a:cs typeface="Arial"/>
                <a:sym typeface="Arial"/>
              </a:rPr>
              <a:t>Whitfield-Gabrieli and Nieto-Castanon - Conn: A Functional Connectivity Toolbox for Correlated and Anticorrelated Brain Networks (2012)</a:t>
            </a:r>
            <a:endParaRPr b="0" i="0" sz="800" u="none" cap="none" strike="noStrike">
              <a:solidFill>
                <a:schemeClr val="dk1"/>
              </a:solidFill>
              <a:latin typeface="Arial"/>
              <a:ea typeface="Arial"/>
              <a:cs typeface="Arial"/>
              <a:sym typeface="Arial"/>
            </a:endParaRPr>
          </a:p>
        </p:txBody>
      </p:sp>
      <p:grpSp>
        <p:nvGrpSpPr>
          <p:cNvPr id="213" name="Google Shape;213;g721345862b_0_287"/>
          <p:cNvGrpSpPr/>
          <p:nvPr/>
        </p:nvGrpSpPr>
        <p:grpSpPr>
          <a:xfrm>
            <a:off x="-129" y="6561297"/>
            <a:ext cx="9143944" cy="309570"/>
            <a:chOff x="5981104" y="6560015"/>
            <a:chExt cx="3162900" cy="309570"/>
          </a:xfrm>
        </p:grpSpPr>
        <p:sp>
          <p:nvSpPr>
            <p:cNvPr id="214" name="Google Shape;214;g721345862b_0_287"/>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721345862b_0_287"/>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721345862b_0_287"/>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g721345862b_0_287"/>
          <p:cNvGrpSpPr/>
          <p:nvPr/>
        </p:nvGrpSpPr>
        <p:grpSpPr>
          <a:xfrm flipH="1" rot="10800000">
            <a:off x="-129" y="-9612"/>
            <a:ext cx="9143944" cy="887464"/>
            <a:chOff x="5981104" y="5982185"/>
            <a:chExt cx="3162900" cy="887464"/>
          </a:xfrm>
        </p:grpSpPr>
        <p:sp>
          <p:nvSpPr>
            <p:cNvPr id="218" name="Google Shape;218;g721345862b_0_287"/>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721345862b_0_287"/>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721345862b_0_287"/>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1" name="Google Shape;221;g721345862b_0_287"/>
          <p:cNvPicPr preferRelativeResize="0"/>
          <p:nvPr/>
        </p:nvPicPr>
        <p:blipFill rotWithShape="1">
          <a:blip r:embed="rId4">
            <a:alphaModFix/>
          </a:blip>
          <a:srcRect b="0" l="0" r="0" t="0"/>
          <a:stretch/>
        </p:blipFill>
        <p:spPr>
          <a:xfrm>
            <a:off x="7471133" y="-54714"/>
            <a:ext cx="1567619" cy="956465"/>
          </a:xfrm>
          <a:prstGeom prst="rect">
            <a:avLst/>
          </a:prstGeom>
          <a:noFill/>
          <a:ln>
            <a:noFill/>
          </a:ln>
        </p:spPr>
      </p:pic>
      <p:pic>
        <p:nvPicPr>
          <p:cNvPr id="222" name="Google Shape;222;g721345862b_0_287"/>
          <p:cNvPicPr preferRelativeResize="0"/>
          <p:nvPr/>
        </p:nvPicPr>
        <p:blipFill rotWithShape="1">
          <a:blip r:embed="rId5">
            <a:alphaModFix/>
          </a:blip>
          <a:srcRect b="0" l="0" r="0" t="0"/>
          <a:stretch/>
        </p:blipFill>
        <p:spPr>
          <a:xfrm>
            <a:off x="5959097" y="-10215"/>
            <a:ext cx="1512036" cy="8880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
          <p:cNvSpPr txBox="1"/>
          <p:nvPr>
            <p:ph type="title"/>
          </p:nvPr>
        </p:nvSpPr>
        <p:spPr>
          <a:xfrm>
            <a:off x="311700" y="1302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70707"/>
              <a:buNone/>
            </a:pPr>
            <a:r>
              <a:rPr lang="pt-BR"/>
              <a:t>Second-level</a:t>
            </a:r>
            <a:endParaRPr/>
          </a:p>
        </p:txBody>
      </p:sp>
      <p:sp>
        <p:nvSpPr>
          <p:cNvPr id="228" name="Google Shape;228;p5"/>
          <p:cNvSpPr txBox="1"/>
          <p:nvPr>
            <p:ph idx="1" type="body"/>
          </p:nvPr>
        </p:nvSpPr>
        <p:spPr>
          <a:xfrm>
            <a:off x="311700" y="200972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342900" lvl="0" marL="457200" rtl="0" algn="l">
              <a:lnSpc>
                <a:spcPct val="150000"/>
              </a:lnSpc>
              <a:spcBef>
                <a:spcPts val="0"/>
              </a:spcBef>
              <a:spcAft>
                <a:spcPts val="0"/>
              </a:spcAft>
              <a:buSzPct val="72580"/>
              <a:buChar char="●"/>
            </a:pPr>
            <a:r>
              <a:rPr lang="pt-BR">
                <a:solidFill>
                  <a:schemeClr val="dk1"/>
                </a:solidFill>
              </a:rPr>
              <a:t>Modelo linear geral - estimativas populacionais</a:t>
            </a:r>
            <a:endParaRPr>
              <a:solidFill>
                <a:schemeClr val="dk1"/>
              </a:solidFill>
            </a:endParaRPr>
          </a:p>
          <a:p>
            <a:pPr indent="-317500" lvl="1" marL="914400" rtl="0" algn="l">
              <a:lnSpc>
                <a:spcPct val="200000"/>
              </a:lnSpc>
              <a:spcBef>
                <a:spcPts val="0"/>
              </a:spcBef>
              <a:spcAft>
                <a:spcPts val="0"/>
              </a:spcAft>
              <a:buSzPct val="64516"/>
              <a:buChar char="○"/>
            </a:pPr>
            <a:r>
              <a:rPr lang="pt-BR">
                <a:solidFill>
                  <a:schemeClr val="dk1"/>
                </a:solidFill>
              </a:rPr>
              <a:t>Contrastes entre sujeitos (comparação entre grupos)</a:t>
            </a:r>
            <a:endParaRPr>
              <a:solidFill>
                <a:schemeClr val="dk1"/>
              </a:solidFill>
            </a:endParaRPr>
          </a:p>
          <a:p>
            <a:pPr indent="-317500" lvl="1" marL="914400" rtl="0" algn="l">
              <a:lnSpc>
                <a:spcPct val="200000"/>
              </a:lnSpc>
              <a:spcBef>
                <a:spcPts val="0"/>
              </a:spcBef>
              <a:spcAft>
                <a:spcPts val="0"/>
              </a:spcAft>
              <a:buSzPct val="64516"/>
              <a:buChar char="○"/>
            </a:pPr>
            <a:r>
              <a:rPr lang="pt-BR">
                <a:solidFill>
                  <a:schemeClr val="dk1"/>
                </a:solidFill>
              </a:rPr>
              <a:t>Contrastes ‘between-condition’ (comparação entre condições)</a:t>
            </a:r>
            <a:endParaRPr>
              <a:solidFill>
                <a:schemeClr val="dk1"/>
              </a:solidFill>
            </a:endParaRPr>
          </a:p>
          <a:p>
            <a:pPr indent="-317500" lvl="1" marL="914400" rtl="0" algn="l">
              <a:lnSpc>
                <a:spcPct val="200000"/>
              </a:lnSpc>
              <a:spcBef>
                <a:spcPts val="0"/>
              </a:spcBef>
              <a:spcAft>
                <a:spcPts val="0"/>
              </a:spcAft>
              <a:buSzPct val="64516"/>
              <a:buChar char="○"/>
            </a:pPr>
            <a:r>
              <a:rPr lang="pt-BR">
                <a:solidFill>
                  <a:schemeClr val="dk1"/>
                </a:solidFill>
              </a:rPr>
              <a:t>Contrastes ‘between-source’ (comparação entre sementes)</a:t>
            </a:r>
            <a:endParaRPr>
              <a:solidFill>
                <a:schemeClr val="dk1"/>
              </a:solidFill>
            </a:endParaRPr>
          </a:p>
          <a:p>
            <a:pPr indent="-317500" lvl="1" marL="914400" rtl="0" algn="l">
              <a:lnSpc>
                <a:spcPct val="200000"/>
              </a:lnSpc>
              <a:spcBef>
                <a:spcPts val="0"/>
              </a:spcBef>
              <a:spcAft>
                <a:spcPts val="0"/>
              </a:spcAft>
              <a:buSzPct val="64516"/>
              <a:buChar char="○"/>
            </a:pPr>
            <a:r>
              <a:rPr lang="pt-BR">
                <a:solidFill>
                  <a:schemeClr val="dk1"/>
                </a:solidFill>
              </a:rPr>
              <a:t>Combinação dos contrastes</a:t>
            </a:r>
            <a:endParaRPr>
              <a:solidFill>
                <a:schemeClr val="dk1"/>
              </a:solidFill>
            </a:endParaRPr>
          </a:p>
        </p:txBody>
      </p:sp>
      <p:grpSp>
        <p:nvGrpSpPr>
          <p:cNvPr id="229" name="Google Shape;229;p5"/>
          <p:cNvGrpSpPr/>
          <p:nvPr/>
        </p:nvGrpSpPr>
        <p:grpSpPr>
          <a:xfrm>
            <a:off x="-129" y="6561297"/>
            <a:ext cx="9143944" cy="309570"/>
            <a:chOff x="5981104" y="6560015"/>
            <a:chExt cx="3162900" cy="309570"/>
          </a:xfrm>
        </p:grpSpPr>
        <p:sp>
          <p:nvSpPr>
            <p:cNvPr id="230" name="Google Shape;230;p5"/>
            <p:cNvSpPr/>
            <p:nvPr/>
          </p:nvSpPr>
          <p:spPr>
            <a:xfrm>
              <a:off x="5981104" y="6797285"/>
              <a:ext cx="3162900" cy="72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
            <p:cNvSpPr/>
            <p:nvPr/>
          </p:nvSpPr>
          <p:spPr>
            <a:xfrm>
              <a:off x="5981104" y="6737847"/>
              <a:ext cx="3162900" cy="741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5981104" y="6560015"/>
              <a:ext cx="3162900" cy="1800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5"/>
          <p:cNvGrpSpPr/>
          <p:nvPr/>
        </p:nvGrpSpPr>
        <p:grpSpPr>
          <a:xfrm flipH="1" rot="10800000">
            <a:off x="-129" y="-9612"/>
            <a:ext cx="9143944" cy="887464"/>
            <a:chOff x="5981104" y="5982185"/>
            <a:chExt cx="3162900" cy="887464"/>
          </a:xfrm>
        </p:grpSpPr>
        <p:sp>
          <p:nvSpPr>
            <p:cNvPr id="234" name="Google Shape;234;p5"/>
            <p:cNvSpPr/>
            <p:nvPr/>
          </p:nvSpPr>
          <p:spPr>
            <a:xfrm>
              <a:off x="5981104" y="6239349"/>
              <a:ext cx="3162900" cy="630300"/>
            </a:xfrm>
            <a:prstGeom prst="rect">
              <a:avLst/>
            </a:prstGeom>
            <a:solidFill>
              <a:srgbClr val="1094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
            <p:cNvSpPr/>
            <p:nvPr/>
          </p:nvSpPr>
          <p:spPr>
            <a:xfrm>
              <a:off x="5981104" y="6107980"/>
              <a:ext cx="3162900" cy="131400"/>
            </a:xfrm>
            <a:prstGeom prst="rect">
              <a:avLst/>
            </a:prstGeom>
            <a:solidFill>
              <a:srgbClr val="64C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
            <p:cNvSpPr/>
            <p:nvPr/>
          </p:nvSpPr>
          <p:spPr>
            <a:xfrm>
              <a:off x="5981104" y="5982185"/>
              <a:ext cx="3162900" cy="144900"/>
            </a:xfrm>
            <a:prstGeom prst="rect">
              <a:avLst/>
            </a:prstGeom>
            <a:solidFill>
              <a:srgbClr val="FCB4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7" name="Google Shape;237;p5"/>
          <p:cNvPicPr preferRelativeResize="0"/>
          <p:nvPr/>
        </p:nvPicPr>
        <p:blipFill rotWithShape="1">
          <a:blip r:embed="rId3">
            <a:alphaModFix/>
          </a:blip>
          <a:srcRect b="0" l="0" r="0" t="0"/>
          <a:stretch/>
        </p:blipFill>
        <p:spPr>
          <a:xfrm>
            <a:off x="7471133" y="-54714"/>
            <a:ext cx="1567619" cy="956465"/>
          </a:xfrm>
          <a:prstGeom prst="rect">
            <a:avLst/>
          </a:prstGeom>
          <a:noFill/>
          <a:ln>
            <a:noFill/>
          </a:ln>
        </p:spPr>
      </p:pic>
      <p:pic>
        <p:nvPicPr>
          <p:cNvPr id="238" name="Google Shape;238;p5"/>
          <p:cNvPicPr preferRelativeResize="0"/>
          <p:nvPr/>
        </p:nvPicPr>
        <p:blipFill rotWithShape="1">
          <a:blip r:embed="rId4">
            <a:alphaModFix/>
          </a:blip>
          <a:srcRect b="0" l="0" r="0" t="0"/>
          <a:stretch/>
        </p:blipFill>
        <p:spPr>
          <a:xfrm>
            <a:off x="5959097" y="-10215"/>
            <a:ext cx="1512036" cy="8880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2009-04-13T20:00:51Z</dcterms:created>
  <dc:creator>KCMB</dc:creator>
</cp:coreProperties>
</file>